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5"/>
  </p:notesMasterIdLst>
  <p:handoutMasterIdLst>
    <p:handoutMasterId r:id="rId26"/>
  </p:handoutMasterIdLst>
  <p:sldIdLst>
    <p:sldId id="299" r:id="rId5"/>
    <p:sldId id="331" r:id="rId6"/>
    <p:sldId id="301" r:id="rId7"/>
    <p:sldId id="340" r:id="rId8"/>
    <p:sldId id="307" r:id="rId9"/>
    <p:sldId id="329" r:id="rId10"/>
    <p:sldId id="313" r:id="rId11"/>
    <p:sldId id="306" r:id="rId12"/>
    <p:sldId id="327" r:id="rId13"/>
    <p:sldId id="320" r:id="rId14"/>
    <p:sldId id="336" r:id="rId15"/>
    <p:sldId id="337" r:id="rId16"/>
    <p:sldId id="338" r:id="rId17"/>
    <p:sldId id="334" r:id="rId18"/>
    <p:sldId id="325" r:id="rId19"/>
    <p:sldId id="332" r:id="rId20"/>
    <p:sldId id="319" r:id="rId21"/>
    <p:sldId id="339" r:id="rId22"/>
    <p:sldId id="322" r:id="rId23"/>
    <p:sldId id="323" r:id="rId24"/>
  </p:sldIdLst>
  <p:sldSz cx="9144000" cy="5715000" type="screen16x10"/>
  <p:notesSz cx="6858000" cy="9144000"/>
  <p:custDataLst>
    <p:tags r:id="rId2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20B7E-B90D-4A7D-BD68-80A073CDD11D}">
          <p14:sldIdLst>
            <p14:sldId id="299"/>
          </p14:sldIdLst>
        </p14:section>
        <p14:section name="Intro" id="{428E58F4-C4D7-4751-9F3E-F22450562EAD}">
          <p14:sldIdLst>
            <p14:sldId id="331"/>
            <p14:sldId id="301"/>
            <p14:sldId id="340"/>
            <p14:sldId id="307"/>
            <p14:sldId id="329"/>
          </p14:sldIdLst>
        </p14:section>
        <p14:section name="Z-Curve" id="{56557E1C-A7D8-45F7-9FDF-9FCCD14AEA21}">
          <p14:sldIdLst>
            <p14:sldId id="313"/>
          </p14:sldIdLst>
        </p14:section>
        <p14:section name="Project Goals" id="{3B605DF8-0FDB-4BB9-BECD-85B7DC6632CD}">
          <p14:sldIdLst>
            <p14:sldId id="306"/>
            <p14:sldId id="327"/>
            <p14:sldId id="320"/>
            <p14:sldId id="336"/>
            <p14:sldId id="337"/>
            <p14:sldId id="338"/>
            <p14:sldId id="334"/>
            <p14:sldId id="325"/>
            <p14:sldId id="332"/>
            <p14:sldId id="319"/>
            <p14:sldId id="339"/>
            <p14:sldId id="322"/>
            <p14:sldId id="323"/>
          </p14:sldIdLst>
        </p14:section>
      </p14:sectionLst>
    </p:ext>
    <p:ext uri="{EFAFB233-063F-42B5-8137-9DF3F51BA10A}">
      <p15:sldGuideLst xmlns:p15="http://schemas.microsoft.com/office/powerpoint/2012/main">
        <p15:guide id="1" orient="horz" pos="1800">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CE"/>
    <a:srgbClr val="0C94B7"/>
    <a:srgbClr val="119F7A"/>
    <a:srgbClr val="E7EFF7"/>
    <a:srgbClr val="CBDDEF"/>
    <a:srgbClr val="0096D3"/>
    <a:srgbClr val="41B4CE"/>
    <a:srgbClr val="73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EDC-C863-4E7F-8C23-A24DB9063071}" v="294" dt="2024-10-31T09:14:13.685"/>
  </p1510:revLst>
</p1510:revInfo>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83388" autoAdjust="0"/>
  </p:normalViewPr>
  <p:slideViewPr>
    <p:cSldViewPr snapToGrid="0" showGuides="1">
      <p:cViewPr varScale="1">
        <p:scale>
          <a:sx n="110" d="100"/>
          <a:sy n="110" d="100"/>
        </p:scale>
        <p:origin x="1048" y="64"/>
      </p:cViewPr>
      <p:guideLst>
        <p:guide orient="horz" pos="1800"/>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dt, Julian" userId="489de3fc-1896-4a52-8b7b-d7a3bd337ffc" providerId="ADAL" clId="{07490EDC-C863-4E7F-8C23-A24DB9063071}"/>
    <pc:docChg chg="custSel addSld delSld modSld sldOrd modSection">
      <pc:chgData name="Quandt, Julian" userId="489de3fc-1896-4a52-8b7b-d7a3bd337ffc" providerId="ADAL" clId="{07490EDC-C863-4E7F-8C23-A24DB9063071}" dt="2024-10-31T09:14:13.685" v="1088" actId="20577"/>
      <pc:docMkLst>
        <pc:docMk/>
      </pc:docMkLst>
      <pc:sldChg chg="mod ord modShow">
        <pc:chgData name="Quandt, Julian" userId="489de3fc-1896-4a52-8b7b-d7a3bd337ffc" providerId="ADAL" clId="{07490EDC-C863-4E7F-8C23-A24DB9063071}" dt="2024-10-29T12:22:28.828" v="8" actId="729"/>
        <pc:sldMkLst>
          <pc:docMk/>
          <pc:sldMk cId="1401419760" sldId="301"/>
        </pc:sldMkLst>
      </pc:sldChg>
      <pc:sldChg chg="mod ord modShow">
        <pc:chgData name="Quandt, Julian" userId="489de3fc-1896-4a52-8b7b-d7a3bd337ffc" providerId="ADAL" clId="{07490EDC-C863-4E7F-8C23-A24DB9063071}" dt="2024-10-29T12:25:05.583" v="28" actId="729"/>
        <pc:sldMkLst>
          <pc:docMk/>
          <pc:sldMk cId="1460584298" sldId="306"/>
        </pc:sldMkLst>
      </pc:sldChg>
      <pc:sldChg chg="mod modShow">
        <pc:chgData name="Quandt, Julian" userId="489de3fc-1896-4a52-8b7b-d7a3bd337ffc" providerId="ADAL" clId="{07490EDC-C863-4E7F-8C23-A24DB9063071}" dt="2024-10-29T12:19:27.409" v="3" actId="729"/>
        <pc:sldMkLst>
          <pc:docMk/>
          <pc:sldMk cId="260300349" sldId="307"/>
        </pc:sldMkLst>
      </pc:sldChg>
      <pc:sldChg chg="modSp modAnim">
        <pc:chgData name="Quandt, Julian" userId="489de3fc-1896-4a52-8b7b-d7a3bd337ffc" providerId="ADAL" clId="{07490EDC-C863-4E7F-8C23-A24DB9063071}" dt="2024-10-31T09:14:13.685" v="1088" actId="20577"/>
        <pc:sldMkLst>
          <pc:docMk/>
          <pc:sldMk cId="1541050531" sldId="313"/>
        </pc:sldMkLst>
        <pc:spChg chg="mod">
          <ac:chgData name="Quandt, Julian" userId="489de3fc-1896-4a52-8b7b-d7a3bd337ffc" providerId="ADAL" clId="{07490EDC-C863-4E7F-8C23-A24DB9063071}" dt="2024-10-31T09:14:13.685" v="1088" actId="20577"/>
          <ac:spMkLst>
            <pc:docMk/>
            <pc:sldMk cId="1541050531" sldId="313"/>
            <ac:spMk id="9" creationId="{01E43D66-2EB9-FCA7-3FA9-1C38F209E445}"/>
          </ac:spMkLst>
        </pc:spChg>
      </pc:sldChg>
      <pc:sldChg chg="addSp delSp modSp mod modShow">
        <pc:chgData name="Quandt, Julian" userId="489de3fc-1896-4a52-8b7b-d7a3bd337ffc" providerId="ADAL" clId="{07490EDC-C863-4E7F-8C23-A24DB9063071}" dt="2024-10-31T09:10:00.367" v="973" actId="20577"/>
        <pc:sldMkLst>
          <pc:docMk/>
          <pc:sldMk cId="3252612644" sldId="319"/>
        </pc:sldMkLst>
        <pc:spChg chg="mod">
          <ac:chgData name="Quandt, Julian" userId="489de3fc-1896-4a52-8b7b-d7a3bd337ffc" providerId="ADAL" clId="{07490EDC-C863-4E7F-8C23-A24DB9063071}" dt="2024-10-31T08:42:20.480" v="215" actId="20577"/>
          <ac:spMkLst>
            <pc:docMk/>
            <pc:sldMk cId="3252612644" sldId="319"/>
            <ac:spMk id="8" creationId="{A4AF7E37-03C1-35E1-0A8B-3A6844D74F6E}"/>
          </ac:spMkLst>
        </pc:spChg>
        <pc:spChg chg="mod">
          <ac:chgData name="Quandt, Julian" userId="489de3fc-1896-4a52-8b7b-d7a3bd337ffc" providerId="ADAL" clId="{07490EDC-C863-4E7F-8C23-A24DB9063071}" dt="2024-10-31T09:10:00.367" v="973" actId="20577"/>
          <ac:spMkLst>
            <pc:docMk/>
            <pc:sldMk cId="3252612644" sldId="319"/>
            <ac:spMk id="9" creationId="{01E43D66-2EB9-FCA7-3FA9-1C38F209E445}"/>
          </ac:spMkLst>
        </pc:spChg>
        <pc:picChg chg="add del mod modCrop">
          <ac:chgData name="Quandt, Julian" userId="489de3fc-1896-4a52-8b7b-d7a3bd337ffc" providerId="ADAL" clId="{07490EDC-C863-4E7F-8C23-A24DB9063071}" dt="2024-10-31T08:52:00.175" v="447" actId="478"/>
          <ac:picMkLst>
            <pc:docMk/>
            <pc:sldMk cId="3252612644" sldId="319"/>
            <ac:picMk id="3" creationId="{859CA25A-7730-B282-5AFD-A952A0763F03}"/>
          </ac:picMkLst>
        </pc:picChg>
        <pc:picChg chg="add mod">
          <ac:chgData name="Quandt, Julian" userId="489de3fc-1896-4a52-8b7b-d7a3bd337ffc" providerId="ADAL" clId="{07490EDC-C863-4E7F-8C23-A24DB9063071}" dt="2024-10-31T08:52:18.791" v="448" actId="1076"/>
          <ac:picMkLst>
            <pc:docMk/>
            <pc:sldMk cId="3252612644" sldId="319"/>
            <ac:picMk id="5" creationId="{6AABAEF6-A063-C70D-033B-08BECBAEB94F}"/>
          </ac:picMkLst>
        </pc:picChg>
      </pc:sldChg>
      <pc:sldChg chg="modSp mod">
        <pc:chgData name="Quandt, Julian" userId="489de3fc-1896-4a52-8b7b-d7a3bd337ffc" providerId="ADAL" clId="{07490EDC-C863-4E7F-8C23-A24DB9063071}" dt="2024-10-31T09:08:46.891" v="831" actId="20577"/>
        <pc:sldMkLst>
          <pc:docMk/>
          <pc:sldMk cId="2375785272" sldId="325"/>
        </pc:sldMkLst>
        <pc:spChg chg="mod">
          <ac:chgData name="Quandt, Julian" userId="489de3fc-1896-4a52-8b7b-d7a3bd337ffc" providerId="ADAL" clId="{07490EDC-C863-4E7F-8C23-A24DB9063071}" dt="2024-10-31T09:08:46.891" v="831" actId="20577"/>
          <ac:spMkLst>
            <pc:docMk/>
            <pc:sldMk cId="2375785272" sldId="325"/>
            <ac:spMk id="2" creationId="{8D66070A-B3BC-2AAB-363C-2083B6552D31}"/>
          </ac:spMkLst>
        </pc:spChg>
      </pc:sldChg>
      <pc:sldChg chg="mod ord modShow">
        <pc:chgData name="Quandt, Julian" userId="489de3fc-1896-4a52-8b7b-d7a3bd337ffc" providerId="ADAL" clId="{07490EDC-C863-4E7F-8C23-A24DB9063071}" dt="2024-10-29T12:25:05.583" v="28" actId="729"/>
        <pc:sldMkLst>
          <pc:docMk/>
          <pc:sldMk cId="1158590806" sldId="327"/>
        </pc:sldMkLst>
      </pc:sldChg>
      <pc:sldChg chg="modSp mod modShow">
        <pc:chgData name="Quandt, Julian" userId="489de3fc-1896-4a52-8b7b-d7a3bd337ffc" providerId="ADAL" clId="{07490EDC-C863-4E7F-8C23-A24DB9063071}" dt="2024-10-31T09:07:50.792" v="781" actId="20577"/>
        <pc:sldMkLst>
          <pc:docMk/>
          <pc:sldMk cId="3502340965" sldId="329"/>
        </pc:sldMkLst>
        <pc:spChg chg="mod">
          <ac:chgData name="Quandt, Julian" userId="489de3fc-1896-4a52-8b7b-d7a3bd337ffc" providerId="ADAL" clId="{07490EDC-C863-4E7F-8C23-A24DB9063071}" dt="2024-10-31T09:07:50.792" v="781" actId="20577"/>
          <ac:spMkLst>
            <pc:docMk/>
            <pc:sldMk cId="3502340965" sldId="329"/>
            <ac:spMk id="9" creationId="{01E43D66-2EB9-FCA7-3FA9-1C38F209E445}"/>
          </ac:spMkLst>
        </pc:spChg>
      </pc:sldChg>
      <pc:sldChg chg="mod ord modShow">
        <pc:chgData name="Quandt, Julian" userId="489de3fc-1896-4a52-8b7b-d7a3bd337ffc" providerId="ADAL" clId="{07490EDC-C863-4E7F-8C23-A24DB9063071}" dt="2024-10-29T12:22:12.652" v="5" actId="729"/>
        <pc:sldMkLst>
          <pc:docMk/>
          <pc:sldMk cId="3009388469" sldId="331"/>
        </pc:sldMkLst>
      </pc:sldChg>
      <pc:sldChg chg="del">
        <pc:chgData name="Quandt, Julian" userId="489de3fc-1896-4a52-8b7b-d7a3bd337ffc" providerId="ADAL" clId="{07490EDC-C863-4E7F-8C23-A24DB9063071}" dt="2024-10-31T08:35:15.357" v="30" actId="47"/>
        <pc:sldMkLst>
          <pc:docMk/>
          <pc:sldMk cId="3686887903" sldId="333"/>
        </pc:sldMkLst>
      </pc:sldChg>
      <pc:sldChg chg="modSp mod">
        <pc:chgData name="Quandt, Julian" userId="489de3fc-1896-4a52-8b7b-d7a3bd337ffc" providerId="ADAL" clId="{07490EDC-C863-4E7F-8C23-A24DB9063071}" dt="2024-10-31T08:55:54.962" v="755" actId="207"/>
        <pc:sldMkLst>
          <pc:docMk/>
          <pc:sldMk cId="3737795154" sldId="337"/>
        </pc:sldMkLst>
        <pc:spChg chg="mod">
          <ac:chgData name="Quandt, Julian" userId="489de3fc-1896-4a52-8b7b-d7a3bd337ffc" providerId="ADAL" clId="{07490EDC-C863-4E7F-8C23-A24DB9063071}" dt="2024-10-31T08:55:54.962" v="755" actId="207"/>
          <ac:spMkLst>
            <pc:docMk/>
            <pc:sldMk cId="3737795154" sldId="337"/>
            <ac:spMk id="2" creationId="{90B17040-9189-484B-5373-1A94348844F0}"/>
          </ac:spMkLst>
        </pc:spChg>
      </pc:sldChg>
      <pc:sldChg chg="mod modShow">
        <pc:chgData name="Quandt, Julian" userId="489de3fc-1896-4a52-8b7b-d7a3bd337ffc" providerId="ADAL" clId="{07490EDC-C863-4E7F-8C23-A24DB9063071}" dt="2024-10-31T08:48:04.341" v="446" actId="729"/>
        <pc:sldMkLst>
          <pc:docMk/>
          <pc:sldMk cId="3792212181" sldId="338"/>
        </pc:sldMkLst>
      </pc:sldChg>
      <pc:sldChg chg="add">
        <pc:chgData name="Quandt, Julian" userId="489de3fc-1896-4a52-8b7b-d7a3bd337ffc" providerId="ADAL" clId="{07490EDC-C863-4E7F-8C23-A24DB9063071}" dt="2024-10-31T08:42:04.366" v="178"/>
        <pc:sldMkLst>
          <pc:docMk/>
          <pc:sldMk cId="871329913" sldId="339"/>
        </pc:sldMkLst>
      </pc:sldChg>
      <pc:sldChg chg="delSp modSp add mod">
        <pc:chgData name="Quandt, Julian" userId="489de3fc-1896-4a52-8b7b-d7a3bd337ffc" providerId="ADAL" clId="{07490EDC-C863-4E7F-8C23-A24DB9063071}" dt="2024-10-31T09:07:39.131" v="777" actId="20577"/>
        <pc:sldMkLst>
          <pc:docMk/>
          <pc:sldMk cId="2693549921" sldId="340"/>
        </pc:sldMkLst>
        <pc:spChg chg="mod">
          <ac:chgData name="Quandt, Julian" userId="489de3fc-1896-4a52-8b7b-d7a3bd337ffc" providerId="ADAL" clId="{07490EDC-C863-4E7F-8C23-A24DB9063071}" dt="2024-10-31T09:07:39.131" v="777" actId="20577"/>
          <ac:spMkLst>
            <pc:docMk/>
            <pc:sldMk cId="2693549921" sldId="340"/>
            <ac:spMk id="9" creationId="{01E43D66-2EB9-FCA7-3FA9-1C38F209E445}"/>
          </ac:spMkLst>
        </pc:spChg>
        <pc:picChg chg="del">
          <ac:chgData name="Quandt, Julian" userId="489de3fc-1896-4a52-8b7b-d7a3bd337ffc" providerId="ADAL" clId="{07490EDC-C863-4E7F-8C23-A24DB9063071}" dt="2024-10-31T09:07:16.791" v="759" actId="478"/>
          <ac:picMkLst>
            <pc:docMk/>
            <pc:sldMk cId="2693549921" sldId="340"/>
            <ac:picMk id="2" creationId="{61966ECC-9C09-0F6D-9A1D-588C996B1112}"/>
          </ac:picMkLst>
        </pc:picChg>
        <pc:picChg chg="del">
          <ac:chgData name="Quandt, Julian" userId="489de3fc-1896-4a52-8b7b-d7a3bd337ffc" providerId="ADAL" clId="{07490EDC-C863-4E7F-8C23-A24DB9063071}" dt="2024-10-31T09:07:15.522" v="758" actId="478"/>
          <ac:picMkLst>
            <pc:docMk/>
            <pc:sldMk cId="2693549921" sldId="340"/>
            <ac:picMk id="5" creationId="{DF5E7783-6249-D6F3-0D85-06CB658172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31/10/2024</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31/10/2024</a:t>
            </a:fld>
            <a:endParaRPr lang="en-GB"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What I want to talk about is a project that my collaborators and me got invested in, where we tried to see whether and how we could more or less automatically, or at least with little manual effort, generate replicability estimates of a scientific discipline, in our case management science. I will not so much talk about the results of this replicability analysis, because I also know that most of you might not be particularly interested in management science but instead I want to talk about what we did and how we did it in the hope that it might be useful for you if you want to do something similar in the future.</a:t>
            </a:r>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235759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10</a:t>
            </a:fld>
            <a:endParaRPr lang="en-GB" dirty="0"/>
          </a:p>
        </p:txBody>
      </p:sp>
    </p:spTree>
    <p:extLst>
      <p:ext uri="{BB962C8B-B14F-4D97-AF65-F5344CB8AC3E}">
        <p14:creationId xmlns:p14="http://schemas.microsoft.com/office/powerpoint/2010/main" val="103141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11</a:t>
            </a:fld>
            <a:endParaRPr lang="en-GB" dirty="0"/>
          </a:p>
        </p:txBody>
      </p:sp>
    </p:spTree>
    <p:extLst>
      <p:ext uri="{BB962C8B-B14F-4D97-AF65-F5344CB8AC3E}">
        <p14:creationId xmlns:p14="http://schemas.microsoft.com/office/powerpoint/2010/main" val="3712509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12</a:t>
            </a:fld>
            <a:endParaRPr lang="en-GB" dirty="0"/>
          </a:p>
        </p:txBody>
      </p:sp>
    </p:spTree>
    <p:extLst>
      <p:ext uri="{BB962C8B-B14F-4D97-AF65-F5344CB8AC3E}">
        <p14:creationId xmlns:p14="http://schemas.microsoft.com/office/powerpoint/2010/main" val="171893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14</a:t>
            </a:fld>
            <a:endParaRPr lang="en-GB" dirty="0"/>
          </a:p>
        </p:txBody>
      </p:sp>
    </p:spTree>
    <p:extLst>
      <p:ext uri="{BB962C8B-B14F-4D97-AF65-F5344CB8AC3E}">
        <p14:creationId xmlns:p14="http://schemas.microsoft.com/office/powerpoint/2010/main" val="495741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15</a:t>
            </a:fld>
            <a:endParaRPr lang="en-GB" dirty="0"/>
          </a:p>
        </p:txBody>
      </p:sp>
    </p:spTree>
    <p:extLst>
      <p:ext uri="{BB962C8B-B14F-4D97-AF65-F5344CB8AC3E}">
        <p14:creationId xmlns:p14="http://schemas.microsoft.com/office/powerpoint/2010/main" val="165327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16</a:t>
            </a:fld>
            <a:endParaRPr lang="en-GB" dirty="0"/>
          </a:p>
        </p:txBody>
      </p:sp>
    </p:spTree>
    <p:extLst>
      <p:ext uri="{BB962C8B-B14F-4D97-AF65-F5344CB8AC3E}">
        <p14:creationId xmlns:p14="http://schemas.microsoft.com/office/powerpoint/2010/main" val="117030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50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263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10107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is only fitting to start a talk on meta-science on a conference here in Vienna with a quote by Karl Popper:</a:t>
            </a:r>
          </a:p>
          <a:p>
            <a:endParaRPr lang="en-US" dirty="0"/>
          </a:p>
          <a:p>
            <a:r>
              <a:rPr lang="en-US" dirty="0"/>
              <a:t>So to paraphrase what Popper says here is basically that we should not trust our own observations, let alone scientific observations, before we are not sure that, for instance an experiment could be repeated to consistently produce the same results. </a:t>
            </a:r>
          </a:p>
          <a:p>
            <a:r>
              <a:rPr lang="en-US" dirty="0"/>
              <a:t>This being able to reproduce the results of an experiment is what we usually refer to as replicability.</a:t>
            </a:r>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2</a:t>
            </a:fld>
            <a:endParaRPr lang="en-GB" dirty="0"/>
          </a:p>
        </p:txBody>
      </p:sp>
    </p:spTree>
    <p:extLst>
      <p:ext uri="{BB962C8B-B14F-4D97-AF65-F5344CB8AC3E}">
        <p14:creationId xmlns:p14="http://schemas.microsoft.com/office/powerpoint/2010/main" val="234271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replicability problems are not limited to the social sciences. A survey published in Nature in 2016 among </a:t>
            </a:r>
            <a:r>
              <a:rPr lang="en-US" dirty="0" err="1"/>
              <a:t>aprox</a:t>
            </a:r>
            <a:r>
              <a:rPr lang="en-US" dirty="0"/>
              <a:t>. 1500 researchers found that across lots of disciplines, a majority of </a:t>
            </a:r>
            <a:r>
              <a:rPr lang="en-US" dirty="0" err="1"/>
              <a:t>reasearchers</a:t>
            </a:r>
            <a:r>
              <a:rPr lang="en-US" dirty="0"/>
              <a:t> indicate that they have at least once in their career failed to replicate either their own or others’ work, often without being able to publish these failed replication results.</a:t>
            </a:r>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3</a:t>
            </a:fld>
            <a:endParaRPr lang="en-GB" dirty="0"/>
          </a:p>
        </p:txBody>
      </p:sp>
    </p:spTree>
    <p:extLst>
      <p:ext uri="{BB962C8B-B14F-4D97-AF65-F5344CB8AC3E}">
        <p14:creationId xmlns:p14="http://schemas.microsoft.com/office/powerpoint/2010/main" val="288561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replicability problems are not limited to the social sciences. A survey published in Nature in 2016 among </a:t>
            </a:r>
            <a:r>
              <a:rPr lang="en-US" dirty="0" err="1"/>
              <a:t>aprox</a:t>
            </a:r>
            <a:r>
              <a:rPr lang="en-US" dirty="0"/>
              <a:t>. 1500 researchers found that across lots of disciplines, a majority of </a:t>
            </a:r>
            <a:r>
              <a:rPr lang="en-US" dirty="0" err="1"/>
              <a:t>reasearchers</a:t>
            </a:r>
            <a:r>
              <a:rPr lang="en-US" dirty="0"/>
              <a:t> indicate that they have at least once in their career failed to replicate either their own or others’ work, often without being able to publish these failed replication results.</a:t>
            </a:r>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4</a:t>
            </a:fld>
            <a:endParaRPr lang="en-GB" dirty="0"/>
          </a:p>
        </p:txBody>
      </p:sp>
    </p:spTree>
    <p:extLst>
      <p:ext uri="{BB962C8B-B14F-4D97-AF65-F5344CB8AC3E}">
        <p14:creationId xmlns:p14="http://schemas.microsoft.com/office/powerpoint/2010/main" val="2731123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033B3A-CB56-1F65-2142-91F87F4C0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Psychology, replicability has received comparatively large coverage, motivated by spurious findings (e.g. PSI) and outright scientific fraud (e.g., </a:t>
            </a:r>
            <a:r>
              <a:rPr lang="en-US" dirty="0" err="1"/>
              <a:t>Stapel</a:t>
            </a:r>
            <a:r>
              <a:rPr lang="en-US" dirty="0"/>
              <a:t>) </a:t>
            </a:r>
          </a:p>
          <a:p>
            <a:r>
              <a:rPr lang="en-US" dirty="0"/>
              <a:t>We don’t have to look far however, to see that this is not the case for most other scientific disciplines, even in related fields such as management science, where research tends to partially share theories, methods and journals with Psychology.</a:t>
            </a:r>
          </a:p>
          <a:p>
            <a:endParaRPr lang="en-US" dirty="0"/>
          </a:p>
          <a:p>
            <a:r>
              <a:rPr lang="en-US" dirty="0"/>
              <a:t>In management science, our knowledge about the replicability of findings is relatively limited, and there has not been a lot of research or large-scale replication projects trying to estimate the replicability of findings in the field. </a:t>
            </a:r>
          </a:p>
          <a:p>
            <a:endParaRPr lang="en-US" dirty="0"/>
          </a:p>
          <a:p>
            <a:r>
              <a:rPr lang="en-US" dirty="0"/>
              <a:t>A meta-analysis from 2023 for example, that compiled a list of replication studies conducted across 56 management-science journals found that only 240 direct replication studies had been conducted of which only about 20% fully replicate. So this initial results seem to indicate a similar, if not worse, picture compared to psychology, but the evidence about the replicability at large remains very limited at best.</a:t>
            </a:r>
          </a:p>
          <a:p>
            <a:endParaRPr lang="en-US" dirty="0"/>
          </a:p>
          <a:p>
            <a:r>
              <a:rPr lang="en-US" dirty="0"/>
              <a:t>So this raises the question, if we have a scientific </a:t>
            </a:r>
            <a:r>
              <a:rPr lang="en-US" dirty="0" err="1"/>
              <a:t>displine</a:t>
            </a:r>
            <a:r>
              <a:rPr lang="en-US" dirty="0"/>
              <a:t> such as management science, and we wanted to get an overview of the replicability of findings. How would we achieve this?</a:t>
            </a:r>
            <a:endParaRPr lang="en-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033B3A-CB56-1F65-2142-91F87F4C0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Psychology, replicability has received comparatively large coverage, motivated by spurious findings (e.g. PSI) and outright scientific fraud (e.g., </a:t>
            </a:r>
            <a:r>
              <a:rPr lang="en-US" dirty="0" err="1"/>
              <a:t>Stapel</a:t>
            </a:r>
            <a:r>
              <a:rPr lang="en-US" dirty="0"/>
              <a:t>) </a:t>
            </a:r>
          </a:p>
          <a:p>
            <a:r>
              <a:rPr lang="en-US" dirty="0"/>
              <a:t>We don’t have to look far however, to see that this is not the case for most other scientific disciplines, even in related fields such as management science, where research tends to partially share theories, methods and journals with Psychology.</a:t>
            </a:r>
          </a:p>
          <a:p>
            <a:endParaRPr lang="en-US" dirty="0"/>
          </a:p>
          <a:p>
            <a:r>
              <a:rPr lang="en-US" dirty="0"/>
              <a:t>In management science, our knowledge about the replicability of findings is relatively limited, and there has not been a lot of research or large-scale replication projects trying to estimate the replicability of findings in the field. </a:t>
            </a:r>
          </a:p>
          <a:p>
            <a:endParaRPr lang="en-US" dirty="0"/>
          </a:p>
          <a:p>
            <a:r>
              <a:rPr lang="en-US" dirty="0"/>
              <a:t>A meta-analysis from 2023 for example, that compiled a list of replication studies conducted across 56 management-science journals found that only 240 direct replication studies had been conducted of which only about 20% fully replicate. So this initial results seem to indicate a similar, if not worse, picture compared to psychology, but the evidence about the replicability at large remains very limited at best.</a:t>
            </a:r>
          </a:p>
          <a:p>
            <a:endParaRPr lang="en-US" dirty="0"/>
          </a:p>
          <a:p>
            <a:r>
              <a:rPr lang="en-US" dirty="0"/>
              <a:t>So this raises the question, if we have a scientific </a:t>
            </a:r>
            <a:r>
              <a:rPr lang="en-US" dirty="0" err="1"/>
              <a:t>displine</a:t>
            </a:r>
            <a:r>
              <a:rPr lang="en-US" dirty="0"/>
              <a:t> such as management science, and we wanted to get an overview of the replicability of findings. How would we achieve this?</a:t>
            </a:r>
            <a:endParaRPr lang="en-DE" dirty="0"/>
          </a:p>
        </p:txBody>
      </p:sp>
    </p:spTree>
    <p:extLst>
      <p:ext uri="{BB962C8B-B14F-4D97-AF65-F5344CB8AC3E}">
        <p14:creationId xmlns:p14="http://schemas.microsoft.com/office/powerpoint/2010/main" val="395011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7463C0-CA83-490B-61D2-477D4DC97EFC}"/>
              </a:ext>
            </a:extLst>
          </p:cNvPr>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1182123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146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4" name="Rechteck 13"/>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userDrawn="1">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8" name="Grafik 17">
            <a:extLst>
              <a:ext uri="{FF2B5EF4-FFF2-40B4-BE49-F238E27FC236}">
                <a16:creationId xmlns:a16="http://schemas.microsoft.com/office/drawing/2014/main" id="{35A845CD-2D10-42BB-97DB-CDA723EE9EBF}"/>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1A49BD17-4238-4565-A4B6-2E20A7C19F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grpSp>
        <p:nvGrpSpPr>
          <p:cNvPr id="21" name="Gruppieren 20"/>
          <p:cNvGrpSpPr/>
          <p:nvPr userDrawn="1"/>
        </p:nvGrpSpPr>
        <p:grpSpPr>
          <a:xfrm>
            <a:off x="287338" y="603319"/>
            <a:ext cx="8552850" cy="2037600"/>
            <a:chOff x="287338" y="603319"/>
            <a:chExt cx="8552850" cy="2037600"/>
          </a:xfrm>
        </p:grpSpPr>
        <p:sp>
          <p:nvSpPr>
            <p:cNvPr id="22" name="Rechteck 21"/>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Rechteck 22"/>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3"/>
          </p:nvPr>
        </p:nvSpPr>
        <p:spPr/>
        <p:txBody>
          <a:bodyPr/>
          <a:lstStyle/>
          <a:p>
            <a:fld id="{529FDC53-5973-45F2-8F83-ED68F7A58508}" type="datetime1">
              <a:rPr lang="en-GB" smtClean="0"/>
              <a:t>31/10/2024</a:t>
            </a:fld>
            <a:endParaRPr lang="en-GB" dirty="0"/>
          </a:p>
        </p:txBody>
      </p:sp>
      <p:sp>
        <p:nvSpPr>
          <p:cNvPr id="3" name="Fußzeilenplatzhalter 2"/>
          <p:cNvSpPr>
            <a:spLocks noGrp="1"/>
          </p:cNvSpPr>
          <p:nvPr>
            <p:ph type="ftr" sz="quarter" idx="14"/>
          </p:nvPr>
        </p:nvSpPr>
        <p:spPr/>
        <p:txBody>
          <a:bodyPr/>
          <a:lstStyle/>
          <a:p>
            <a:r>
              <a:rPr lang="en-GB" dirty="0"/>
              <a:t>Sample Footer</a:t>
            </a:r>
          </a:p>
        </p:txBody>
      </p:sp>
      <p:sp>
        <p:nvSpPr>
          <p:cNvPr id="6" name="Foliennummernplatzhalter 5"/>
          <p:cNvSpPr>
            <a:spLocks noGrp="1"/>
          </p:cNvSpPr>
          <p:nvPr>
            <p:ph type="sldNum" sz="quarter" idx="15"/>
          </p:nvPr>
        </p:nvSpPr>
        <p:spPr/>
        <p:txBody>
          <a:bodyPr/>
          <a:lstStyle/>
          <a:p>
            <a:r>
              <a:rPr lang="en-GB" dirty="0"/>
              <a:t>Page </a:t>
            </a:r>
            <a:fld id="{BE3DC40E-DBBE-4E2D-9EEC-FBF0DA0E9179}" type="slidenum">
              <a:rPr lang="en-GB" smtClean="0"/>
              <a:pPr/>
              <a:t>‹#›</a:t>
            </a:fld>
            <a:endParaRPr lang="en-GB" dirty="0"/>
          </a:p>
        </p:txBody>
      </p:sp>
      <p:pic>
        <p:nvPicPr>
          <p:cNvPr id="18" name="Grafik 17">
            <a:extLst>
              <a:ext uri="{FF2B5EF4-FFF2-40B4-BE49-F238E27FC236}">
                <a16:creationId xmlns:a16="http://schemas.microsoft.com/office/drawing/2014/main" id="{89CCD104-DEA0-4048-8CA3-CAB740FC066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72F980AF-DDD0-4966-B1E7-E1B87083C7C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3772976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302593"/>
            <a:ext cx="5436000" cy="516714"/>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7338" y="2642907"/>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4" name="Date Placeholder 3"/>
          <p:cNvSpPr>
            <a:spLocks noGrp="1"/>
          </p:cNvSpPr>
          <p:nvPr>
            <p:ph type="dt" sz="half" idx="12"/>
          </p:nvPr>
        </p:nvSpPr>
        <p:spPr/>
        <p:txBody>
          <a:bodyPr/>
          <a:lstStyle/>
          <a:p>
            <a:fld id="{24570F99-0B5D-40DA-A3D3-DDF1CB693FD8}" type="datetime1">
              <a:rPr lang="en-GB" smtClean="0"/>
              <a:t>31/10/2024</a:t>
            </a:fld>
            <a:endParaRPr lang="en-GB" dirty="0"/>
          </a:p>
        </p:txBody>
      </p:sp>
      <p:sp>
        <p:nvSpPr>
          <p:cNvPr id="5" name="Footer Placeholder 4"/>
          <p:cNvSpPr>
            <a:spLocks noGrp="1"/>
          </p:cNvSpPr>
          <p:nvPr>
            <p:ph type="ftr" sz="quarter" idx="13"/>
          </p:nvPr>
        </p:nvSpPr>
        <p:spPr/>
        <p:txBody>
          <a:bodyPr/>
          <a:lstStyle/>
          <a:p>
            <a:r>
              <a:rPr lang="en-GB" dirty="0"/>
              <a:t>Sample Footer</a:t>
            </a:r>
          </a:p>
        </p:txBody>
      </p:sp>
      <p:sp>
        <p:nvSpPr>
          <p:cNvPr id="6" name="Slide Number Placeholder 5"/>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21" name="Grafik 20">
            <a:extLst>
              <a:ext uri="{FF2B5EF4-FFF2-40B4-BE49-F238E27FC236}">
                <a16:creationId xmlns:a16="http://schemas.microsoft.com/office/drawing/2014/main" id="{416AA66B-0354-461B-A799-CF3EFFC17D87}"/>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D0ECE620-FB2B-4217-AA10-439373F15D4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41640946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6" y="1344613"/>
            <a:ext cx="8210547" cy="4370387"/>
          </a:xfrm>
        </p:spPr>
        <p:txBody>
          <a:bodyPr/>
          <a:lstStyle>
            <a:lvl1pPr>
              <a:buNone/>
              <a:defRPr/>
            </a:lvl1pPr>
          </a:lstStyle>
          <a:p>
            <a:pPr lvl="0"/>
            <a:r>
              <a:rPr lang="en-GB" dirty="0"/>
              <a:t>Placeholder for objects</a:t>
            </a:r>
          </a:p>
        </p:txBody>
      </p:sp>
      <p:sp>
        <p:nvSpPr>
          <p:cNvPr id="8" name="Rechteck 7"/>
          <p:cNvSpPr/>
          <p:nvPr userDrawn="1"/>
        </p:nvSpPr>
        <p:spPr bwMode="gray">
          <a:xfrm>
            <a:off x="0" y="1043522"/>
            <a:ext cx="9144000" cy="2520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9" name="Grafik 8">
            <a:extLst>
              <a:ext uri="{FF2B5EF4-FFF2-40B4-BE49-F238E27FC236}">
                <a16:creationId xmlns:a16="http://schemas.microsoft.com/office/drawing/2014/main" id="{293310F7-117D-4045-8610-3277CC5ED29B}"/>
              </a:ext>
            </a:extLst>
          </p:cNvPr>
          <p:cNvPicPr>
            <a:picLocks noChangeAspect="1"/>
          </p:cNvPicPr>
          <p:nvPr userDrawn="1"/>
        </p:nvPicPr>
        <p:blipFill>
          <a:blip r:embed="rId2"/>
          <a:stretch>
            <a:fillRect/>
          </a:stretch>
        </p:blipFill>
        <p:spPr>
          <a:xfrm>
            <a:off x="7711621" y="288569"/>
            <a:ext cx="1170000" cy="61728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defRPr sz="1600"/>
            </a:lvl1pPr>
            <a:lvl2pPr marL="541312" indent="-285750">
              <a:buClr>
                <a:schemeClr val="accent1"/>
              </a:buClr>
              <a:buFont typeface="Wingdings" charset="2"/>
              <a:buChar char="§"/>
              <a:defRPr sz="1500"/>
            </a:lvl2pPr>
            <a:lvl3pP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1"/>
              </a:buClr>
              <a:defRPr sz="1600"/>
            </a:lvl1pPr>
            <a:lvl2pPr marL="541312" indent="-285750">
              <a:buClr>
                <a:schemeClr val="accent1"/>
              </a:buClr>
              <a:buFont typeface="Wingdings" charset="2"/>
              <a:buChar char="§"/>
              <a:defRPr sz="1500"/>
            </a:lvl2pPr>
            <a:lvl3pP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2FD44FF-326E-4934-AE8D-65DEFF191BB1}" type="datetime1">
              <a:rPr lang="en-GB" smtClean="0"/>
              <a:t>31/10/2024</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9E16A0E8-29DE-4D75-BF66-2C047D439D41}" type="datetime1">
              <a:rPr lang="en-GB" smtClean="0"/>
              <a:t>31/10/2024</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1964530"/>
            <a:ext cx="4319712" cy="2716954"/>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dirty="0"/>
          </a:p>
        </p:txBody>
      </p:sp>
      <p:pic>
        <p:nvPicPr>
          <p:cNvPr id="7" name="Grafik 6" descr="Logo-für-VK.png"/>
          <p:cNvPicPr>
            <a:picLocks noChangeAspect="1"/>
          </p:cNvPicPr>
          <p:nvPr/>
        </p:nvPicPr>
        <p:blipFill>
          <a:blip r:embed="rId2" cstate="print"/>
          <a:stretch>
            <a:fillRect/>
          </a:stretch>
        </p:blipFill>
        <p:spPr>
          <a:xfrm>
            <a:off x="611560" y="2127250"/>
            <a:ext cx="492443" cy="2252663"/>
          </a:xfrm>
          <a:prstGeom prst="rect">
            <a:avLst/>
          </a:prstGeom>
        </p:spPr>
      </p:pic>
      <p:sp>
        <p:nvSpPr>
          <p:cNvPr id="11" name="Textplatzhalter 10"/>
          <p:cNvSpPr>
            <a:spLocks noGrp="1"/>
          </p:cNvSpPr>
          <p:nvPr>
            <p:ph type="body" sz="quarter" idx="10" hasCustomPrompt="1"/>
          </p:nvPr>
        </p:nvSpPr>
        <p:spPr>
          <a:xfrm>
            <a:off x="1684020" y="2559843"/>
            <a:ext cx="2763926" cy="1811291"/>
          </a:xfrm>
        </p:spPr>
        <p:txBody>
          <a:bodyPr>
            <a:normAutofit/>
          </a:bodyPr>
          <a:lstStyle>
            <a:lvl1pPr marL="0" marR="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sz="1100" baseline="0"/>
            </a:lvl1pPr>
            <a:lvl2pPr marL="0" indent="0">
              <a:buNone/>
              <a:defRPr/>
            </a:lvl2pPr>
            <a:lvl3pPr marL="0" indent="0">
              <a:buNone/>
              <a:defRPr/>
            </a:lvl3pPr>
            <a:lvl4pPr marL="0" indent="0">
              <a:buNone/>
              <a:defRPr/>
            </a:lvl4pPr>
            <a:lvl5pPr marL="0" indent="0">
              <a:buNone/>
              <a:defRPr/>
            </a:lvl5pPr>
          </a:lstStyle>
          <a:p>
            <a:pPr marL="0" marR="0" lvl="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D1DA7DE9-F6B6-4FDA-A00F-1221D494593B}" type="datetime1">
              <a:rPr lang="en-GB" smtClean="0"/>
              <a:t>31/10/2024</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uppieren 23"/>
          <p:cNvGrpSpPr/>
          <p:nvPr userDrawn="1"/>
        </p:nvGrpSpPr>
        <p:grpSpPr>
          <a:xfrm>
            <a:off x="287338" y="603319"/>
            <a:ext cx="8552850" cy="1731679"/>
            <a:chOff x="287338" y="603319"/>
            <a:chExt cx="8552850" cy="2037600"/>
          </a:xfrm>
        </p:grpSpPr>
        <p:sp>
          <p:nvSpPr>
            <p:cNvPr id="26" name="Rechteck 25"/>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7" name="Rechteck 2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8" y="1294973"/>
            <a:ext cx="5466982"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8" y="993080"/>
            <a:ext cx="5466982"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6"/>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BE16B78E-14FB-4C1E-8625-0D5A429E49F4}"/>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1" name="Grafik 10">
            <a:extLst>
              <a:ext uri="{FF2B5EF4-FFF2-40B4-BE49-F238E27FC236}">
                <a16:creationId xmlns:a16="http://schemas.microsoft.com/office/drawing/2014/main" id="{E9B62297-FBCA-40E7-A876-7818F7A81C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500"/>
            </a:lvl2pPr>
            <a:lvl3pPr>
              <a:defRPr sz="14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0E7AAB-A700-485E-A2FB-EAC3CFB07074}" type="datetime1">
              <a:rPr lang="en-GB" smtClean="0"/>
              <a:t>31/10/2024</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grpSp>
        <p:nvGrpSpPr>
          <p:cNvPr id="12" name="Gruppieren 11"/>
          <p:cNvGrpSpPr/>
          <p:nvPr userDrawn="1"/>
        </p:nvGrpSpPr>
        <p:grpSpPr>
          <a:xfrm>
            <a:off x="287338" y="603319"/>
            <a:ext cx="8552850" cy="203760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1" name="Grafik 20">
            <a:extLst>
              <a:ext uri="{FF2B5EF4-FFF2-40B4-BE49-F238E27FC236}">
                <a16:creationId xmlns:a16="http://schemas.microsoft.com/office/drawing/2014/main" id="{BA9844F5-FA66-4582-86D9-5CEB57D81516}"/>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B702B7F6-CDD2-4C6E-BBC1-61A114A8A8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1" name="Grafik 20">
            <a:extLst>
              <a:ext uri="{FF2B5EF4-FFF2-40B4-BE49-F238E27FC236}">
                <a16:creationId xmlns:a16="http://schemas.microsoft.com/office/drawing/2014/main" id="{A463F4F5-A20D-4A70-B3F9-6AD8A3EE255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AB68F06-4800-4D63-9DF2-372B23A8EC2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2" name="Rechteck 11"/>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3" name="Rechteck 12"/>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2" name="Grafik 21">
            <a:extLst>
              <a:ext uri="{FF2B5EF4-FFF2-40B4-BE49-F238E27FC236}">
                <a16:creationId xmlns:a16="http://schemas.microsoft.com/office/drawing/2014/main" id="{330D039B-1A60-42B3-A3E1-B44D86C63C0C}"/>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5D9B1B1-5069-4351-A01A-8CD0972841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uppieren 18"/>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4" name="Grafik 23">
            <a:extLst>
              <a:ext uri="{FF2B5EF4-FFF2-40B4-BE49-F238E27FC236}">
                <a16:creationId xmlns:a16="http://schemas.microsoft.com/office/drawing/2014/main" id="{ABF9D4AB-1FA6-4101-9EE8-B852A65B2A1E}"/>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4" name="Grafik 13">
            <a:extLst>
              <a:ext uri="{FF2B5EF4-FFF2-40B4-BE49-F238E27FC236}">
                <a16:creationId xmlns:a16="http://schemas.microsoft.com/office/drawing/2014/main" id="{DDF8959B-5028-481F-A01F-8628D9F2E0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9" name="Rechteck 18"/>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1" name="Rechteck 20"/>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3" name="Grafik 22">
            <a:extLst>
              <a:ext uri="{FF2B5EF4-FFF2-40B4-BE49-F238E27FC236}">
                <a16:creationId xmlns:a16="http://schemas.microsoft.com/office/drawing/2014/main" id="{904218C8-068C-46BC-ADE6-6BC8A468BF77}"/>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D487AD36-3E46-4F41-8B5C-B79909802D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63D0D44A-5625-4C70-A2EB-08D982355B99}"/>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3" name="Grafik 12">
            <a:extLst>
              <a:ext uri="{FF2B5EF4-FFF2-40B4-BE49-F238E27FC236}">
                <a16:creationId xmlns:a16="http://schemas.microsoft.com/office/drawing/2014/main" id="{D91D1A92-B997-47B5-A14A-E2A501C20D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1" y="5412059"/>
            <a:ext cx="3217443" cy="258085"/>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AD672231-DCCE-48E5-AF73-62895FE58BB4}" type="datetime1">
              <a:rPr lang="en-GB" smtClean="0"/>
              <a:t>31/10/2024</a:t>
            </a:fld>
            <a:endParaRPr lang="en-GB" dirty="0"/>
          </a:p>
        </p:txBody>
      </p:sp>
      <p:sp>
        <p:nvSpPr>
          <p:cNvPr id="18" name="Rechteck 17"/>
          <p:cNvSpPr/>
          <p:nvPr userDrawn="1"/>
        </p:nvSpPr>
        <p:spPr bwMode="gray">
          <a:xfrm>
            <a:off x="0" y="1043522"/>
            <a:ext cx="9144000" cy="2520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13" name="Grafik 12">
            <a:extLst>
              <a:ext uri="{FF2B5EF4-FFF2-40B4-BE49-F238E27FC236}">
                <a16:creationId xmlns:a16="http://schemas.microsoft.com/office/drawing/2014/main" id="{49925201-EC66-4A08-AB14-A541648A67DE}"/>
              </a:ext>
            </a:extLst>
          </p:cNvPr>
          <p:cNvPicPr>
            <a:picLocks noChangeAspect="1"/>
          </p:cNvPicPr>
          <p:nvPr userDrawn="1"/>
        </p:nvPicPr>
        <p:blipFill>
          <a:blip r:embed="rId17"/>
          <a:stretch>
            <a:fillRect/>
          </a:stretch>
        </p:blipFill>
        <p:spPr>
          <a:xfrm>
            <a:off x="7711621" y="288569"/>
            <a:ext cx="1170000" cy="617280"/>
          </a:xfrm>
          <a:prstGeom prst="rect">
            <a:avLst/>
          </a:prstGeom>
        </p:spPr>
      </p:pic>
      <p:pic>
        <p:nvPicPr>
          <p:cNvPr id="11" name="Grafik 10">
            <a:extLst>
              <a:ext uri="{FF2B5EF4-FFF2-40B4-BE49-F238E27FC236}">
                <a16:creationId xmlns:a16="http://schemas.microsoft.com/office/drawing/2014/main" id="{0A212EC7-C80F-4EBC-9817-97C85E0A8AEB}"/>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91" r:id="rId11"/>
    <p:sldLayoutId id="2147483664" r:id="rId12"/>
    <p:sldLayoutId id="2147483667" r:id="rId13"/>
    <p:sldLayoutId id="2147483668" r:id="rId14"/>
    <p:sldLayoutId id="2147483670" r:id="rId15"/>
  </p:sldLayoutIdLst>
  <p:transition>
    <p:fade/>
  </p:transition>
  <p:hf hdr="0" dt="0"/>
  <p:txStyles>
    <p:titleStyle>
      <a:lvl1pPr algn="l" defTabSz="914306"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266700" indent="-266700" algn="l" defTabSz="914306"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539750" indent="-273050" algn="l" defTabSz="914306" rtl="0" eaLnBrk="1" latinLnBrk="0" hangingPunct="1">
        <a:lnSpc>
          <a:spcPct val="100000"/>
        </a:lnSpc>
        <a:spcBef>
          <a:spcPts val="0"/>
        </a:spcBef>
        <a:spcAft>
          <a:spcPts val="400"/>
        </a:spcAft>
        <a:buClr>
          <a:schemeClr val="accent1"/>
        </a:buClr>
        <a:buSzPct val="100000"/>
        <a:buFont typeface="Wingdings" charset="2"/>
        <a:buChar char="§"/>
        <a:defRPr sz="1500" kern="1200">
          <a:solidFill>
            <a:schemeClr val="tx1"/>
          </a:solidFill>
          <a:latin typeface="+mn-lt"/>
          <a:ea typeface="+mn-ea"/>
          <a:cs typeface="+mn-cs"/>
        </a:defRPr>
      </a:lvl2pPr>
      <a:lvl3pPr marL="814388" indent="-273050" algn="l" defTabSz="914306" rtl="0" eaLnBrk="1" latinLnBrk="0" hangingPunct="1">
        <a:lnSpc>
          <a:spcPct val="100000"/>
        </a:lnSpc>
        <a:spcBef>
          <a:spcPts val="0"/>
        </a:spcBef>
        <a:spcAft>
          <a:spcPts val="400"/>
        </a:spcAft>
        <a:buClr>
          <a:schemeClr val="accent1"/>
        </a:buClr>
        <a:buFont typeface="Wingdings" charset="2"/>
        <a:buChar char="§"/>
        <a:defRPr sz="1400" kern="1200">
          <a:solidFill>
            <a:schemeClr val="tx1"/>
          </a:solidFill>
          <a:latin typeface="+mn-lt"/>
          <a:ea typeface="+mn-ea"/>
          <a:cs typeface="+mn-cs"/>
        </a:defRPr>
      </a:lvl3pPr>
      <a:lvl4pPr marL="1074738" indent="-266700"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1341438" indent="-263525"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5" userDrawn="1">
          <p15:clr>
            <a:srgbClr val="F26B43"/>
          </p15:clr>
        </p15:guide>
        <p15:guide id="12" orient="horz" pos="10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6" Type="http://schemas.openxmlformats.org/officeDocument/2006/relationships/image" Target="../media/image28.jp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jpg"/><Relationship Id="rId2" Type="http://schemas.openxmlformats.org/officeDocument/2006/relationships/notesSlide" Target="../notesSlides/notesSlide11.xml"/><Relationship Id="rId16" Type="http://schemas.openxmlformats.org/officeDocument/2006/relationships/image" Target="../media/image28.jp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g"/><Relationship Id="rId3" Type="http://schemas.openxmlformats.org/officeDocument/2006/relationships/image" Target="../media/image30.png"/><Relationship Id="rId21" Type="http://schemas.microsoft.com/office/2007/relationships/hdphoto" Target="../media/hdphoto2.wdp"/><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notesSlide" Target="../notesSlides/notesSlide13.xml"/><Relationship Id="rId16" Type="http://schemas.openxmlformats.org/officeDocument/2006/relationships/image" Target="../media/image26.png"/><Relationship Id="rId20"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5.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4.jpg"/><Relationship Id="rId10" Type="http://schemas.openxmlformats.org/officeDocument/2006/relationships/image" Target="../media/image20.png"/><Relationship Id="rId19"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png"/><Relationship Id="rId7" Type="http://schemas.openxmlformats.org/officeDocument/2006/relationships/image" Target="../media/image26.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jpg"/><Relationship Id="rId11" Type="http://schemas.openxmlformats.org/officeDocument/2006/relationships/image" Target="../media/image36.png"/><Relationship Id="rId5" Type="http://schemas.openxmlformats.org/officeDocument/2006/relationships/image" Target="../media/image27.jpeg"/><Relationship Id="rId10"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g"/><Relationship Id="rId3" Type="http://schemas.openxmlformats.org/officeDocument/2006/relationships/image" Target="../media/image30.png"/><Relationship Id="rId21" Type="http://schemas.microsoft.com/office/2007/relationships/hdphoto" Target="../media/hdphoto2.wdp"/><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notesSlide" Target="../notesSlides/notesSlide18.xml"/><Relationship Id="rId16" Type="http://schemas.openxmlformats.org/officeDocument/2006/relationships/image" Target="../media/image26.png"/><Relationship Id="rId20"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5.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4.jpg"/><Relationship Id="rId10" Type="http://schemas.openxmlformats.org/officeDocument/2006/relationships/image" Target="../media/image20.png"/><Relationship Id="rId19"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457200" y="826994"/>
            <a:ext cx="5584206" cy="1600200"/>
          </a:xfrm>
        </p:spPr>
        <p:txBody>
          <a:bodyPr/>
          <a:lstStyle/>
          <a:p>
            <a:r>
              <a:rPr lang="en-US" sz="2400" dirty="0"/>
              <a:t>Automatization of large-scale data extraction to estimate replicability: Application in management science</a:t>
            </a:r>
            <a:endParaRPr lang="en-GB" sz="2400" dirty="0"/>
          </a:p>
        </p:txBody>
      </p:sp>
      <p:sp>
        <p:nvSpPr>
          <p:cNvPr id="7" name="Textplatzhalter 6"/>
          <p:cNvSpPr>
            <a:spLocks noGrp="1"/>
          </p:cNvSpPr>
          <p:nvPr>
            <p:ph type="body" sz="quarter" idx="11"/>
          </p:nvPr>
        </p:nvSpPr>
        <p:spPr>
          <a:xfrm>
            <a:off x="294062" y="2941638"/>
            <a:ext cx="4284662" cy="1482659"/>
          </a:xfrm>
        </p:spPr>
        <p:txBody>
          <a:bodyPr/>
          <a:lstStyle/>
          <a:p>
            <a:r>
              <a:rPr lang="en-GB" dirty="0"/>
              <a:t>Julian Quandt</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Hooman Habibnia</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Leonhard Reiter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1,2</a:t>
            </a:r>
            <a:r>
              <a:rPr lang="en-GB" dirty="0"/>
              <a:t>, Anna Shcherbiak</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Anna Wucherer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Susann Fiedler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t>
            </a:r>
          </a:p>
          <a:p>
            <a:pPr>
              <a:spcAft>
                <a:spcPts val="0"/>
              </a:spcAft>
            </a:pPr>
            <a:r>
              <a:rPr lang="en-US" sz="900" baseline="30000" dirty="0">
                <a:effectLst/>
                <a:latin typeface="Arial" panose="020B0604020202020204" pitchFamily="34" charset="0"/>
                <a:ea typeface="Times New Roman" panose="02020603050405020304" pitchFamily="18" charset="0"/>
                <a:cs typeface="Times New Roman" panose="02020603050405020304" pitchFamily="18" charset="0"/>
              </a:rPr>
              <a:t>1 </a:t>
            </a:r>
            <a:r>
              <a:rPr lang="en-GB" sz="900" dirty="0"/>
              <a:t>Institute for Cognition and </a:t>
            </a:r>
            <a:r>
              <a:rPr lang="en-GB" sz="900" dirty="0" err="1"/>
              <a:t>Behavior</a:t>
            </a:r>
            <a:r>
              <a:rPr lang="en-GB" sz="900" dirty="0"/>
              <a:t>, Vienna University of Economics and Business</a:t>
            </a:r>
          </a:p>
          <a:p>
            <a:pPr>
              <a:spcAft>
                <a:spcPts val="0"/>
              </a:spcAft>
            </a:pPr>
            <a:r>
              <a:rPr lang="en-US" sz="900" baseline="30000" dirty="0">
                <a:latin typeface="Arial" panose="020B0604020202020204" pitchFamily="34" charset="0"/>
                <a:cs typeface="Times New Roman" panose="02020603050405020304" pitchFamily="18" charset="0"/>
              </a:rPr>
              <a:t>2 </a:t>
            </a:r>
            <a:r>
              <a:rPr lang="en-GB" sz="900" dirty="0"/>
              <a:t>University of Vienna </a:t>
            </a:r>
          </a:p>
        </p:txBody>
      </p:sp>
      <p:sp>
        <p:nvSpPr>
          <p:cNvPr id="8" name="Textplatzhalter 7"/>
          <p:cNvSpPr>
            <a:spLocks noGrp="1"/>
          </p:cNvSpPr>
          <p:nvPr>
            <p:ph type="body" sz="quarter" idx="12"/>
          </p:nvPr>
        </p:nvSpPr>
        <p:spPr/>
        <p:txBody>
          <a:bodyPr/>
          <a:lstStyle/>
          <a:p>
            <a:r>
              <a:rPr lang="en-GB" dirty="0"/>
              <a:t>17 September 2024</a:t>
            </a:r>
          </a:p>
        </p:txBody>
      </p:sp>
    </p:spTree>
    <p:extLst>
      <p:ext uri="{BB962C8B-B14F-4D97-AF65-F5344CB8AC3E}">
        <p14:creationId xmlns:p14="http://schemas.microsoft.com/office/powerpoint/2010/main" val="30021353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10</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620" y="405624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639" y="4173721"/>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12875" y="428929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937" y="4029239"/>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2950482" y="428929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11297" y="408747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13024" y="429994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2683" y="432534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0593" y="4325348"/>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22029" y="4050706"/>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30080" y="428961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27179" y="3675681"/>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27227" y="434077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374022" y="395402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859763" y="410363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43506" y="4369469"/>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26681" y="434015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4295" y="4379439"/>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439518" y="3388769"/>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247247" y="378364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spTree>
    <p:extLst>
      <p:ext uri="{BB962C8B-B14F-4D97-AF65-F5344CB8AC3E}">
        <p14:creationId xmlns:p14="http://schemas.microsoft.com/office/powerpoint/2010/main" val="21199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2">
                                            <p:txEl>
                                              <p:pRg st="1" end="1"/>
                                            </p:txEl>
                                          </p:spTgt>
                                        </p:tgtEl>
                                        <p:attrNameLst>
                                          <p:attrName>style.fontWeight</p:attrName>
                                        </p:attrNameLst>
                                      </p:cBhvr>
                                      <p:to>
                                        <p:strVal val="bold"/>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5" presetClass="emph" presetSubtype="0" nodeType="withEffect">
                                  <p:stCondLst>
                                    <p:cond delay="0"/>
                                  </p:stCondLst>
                                  <p:endCondLst>
                                    <p:cond evt="onNext" delay="0">
                                      <p:tgtEl>
                                        <p:sldTgt/>
                                      </p:tgtEl>
                                    </p:cond>
                                  </p:endCondLst>
                                  <p:childTnLst>
                                    <p:set>
                                      <p:cBhvr override="childStyle">
                                        <p:cTn id="36" dur="indefinite"/>
                                        <p:tgtEl>
                                          <p:spTgt spid="2">
                                            <p:txEl>
                                              <p:pRg st="2" end="2"/>
                                            </p:txEl>
                                          </p:spTgt>
                                        </p:tgtEl>
                                        <p:attrNameLst>
                                          <p:attrName>style.fontWeight</p:attrName>
                                        </p:attrNameLst>
                                      </p:cBhvr>
                                      <p:to>
                                        <p:strVal val="bol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5" presetClass="emph" presetSubtype="0" nodeType="withEffect">
                                  <p:stCondLst>
                                    <p:cond delay="0"/>
                                  </p:stCondLst>
                                  <p:childTnLst>
                                    <p:set>
                                      <p:cBhvr override="childStyle">
                                        <p:cTn id="54"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P spid="1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11</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Application</a:t>
            </a:r>
            <a:endParaRPr lang="en-DE" dirty="0"/>
          </a:p>
        </p:txBody>
      </p:sp>
      <p:grpSp>
        <p:nvGrpSpPr>
          <p:cNvPr id="10" name="Group 9">
            <a:extLst>
              <a:ext uri="{FF2B5EF4-FFF2-40B4-BE49-F238E27FC236}">
                <a16:creationId xmlns:a16="http://schemas.microsoft.com/office/drawing/2014/main" id="{21267B74-C88A-5902-CD89-117C1628B94A}"/>
              </a:ext>
            </a:extLst>
          </p:cNvPr>
          <p:cNvGrpSpPr/>
          <p:nvPr/>
        </p:nvGrpSpPr>
        <p:grpSpPr>
          <a:xfrm>
            <a:off x="599837" y="1208936"/>
            <a:ext cx="7944326" cy="1983724"/>
            <a:chOff x="544152" y="2796513"/>
            <a:chExt cx="7944326" cy="1983724"/>
          </a:xfrm>
        </p:grpSpPr>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43" y="3473686"/>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762" y="3591160"/>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34998" y="3706735"/>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060" y="3446678"/>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2972605" y="3706735"/>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33420" y="3504913"/>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35147" y="3717386"/>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4806" y="3742786"/>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2716" y="3742787"/>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44152" y="3468145"/>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52203" y="3707058"/>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49302" y="3093120"/>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49350" y="3758216"/>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396145" y="3371464"/>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881886" y="3521072"/>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5629" y="3786908"/>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48804" y="3757598"/>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6418" y="3796878"/>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367457" y="2796513"/>
              <a:ext cx="1121021" cy="1983724"/>
              <a:chOff x="7051836" y="2838105"/>
              <a:chExt cx="1121021" cy="1983724"/>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507831"/>
              </a:xfrm>
              <a:prstGeom prst="rect">
                <a:avLst/>
              </a:prstGeom>
              <a:noFill/>
            </p:spPr>
            <p:txBody>
              <a:bodyPr wrap="square" rtlCol="0">
                <a:spAutoFit/>
              </a:bodyPr>
              <a:lstStyle/>
              <a:p>
                <a:r>
                  <a:rPr lang="en-US" sz="900" dirty="0" err="1">
                    <a:latin typeface="Aptos" panose="020B0004020202020204" pitchFamily="34" charset="0"/>
                  </a:rPr>
                  <a:t>hypoth</a:t>
                </a:r>
                <a:r>
                  <a:rPr lang="en-US" sz="900" dirty="0">
                    <a:latin typeface="Aptos" panose="020B0004020202020204" pitchFamily="34" charset="0"/>
                  </a:rPr>
                  <a:t>*</a:t>
                </a:r>
              </a:p>
              <a:p>
                <a:r>
                  <a:rPr lang="en-US" sz="900" dirty="0">
                    <a:latin typeface="Aptos" panose="020B0004020202020204" pitchFamily="34" charset="0"/>
                  </a:rPr>
                  <a:t>predict*</a:t>
                </a:r>
              </a:p>
              <a:p>
                <a:r>
                  <a:rPr lang="en-US" sz="900" dirty="0">
                    <a:latin typeface="Aptos" panose="020B0004020202020204" pitchFamily="34" charset="0"/>
                  </a:rPr>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321531"/>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69332"/>
              </a:xfrm>
              <a:prstGeom prst="rect">
                <a:avLst/>
              </a:prstGeom>
              <a:noFill/>
            </p:spPr>
            <p:txBody>
              <a:bodyPr wrap="square" rtlCol="0">
                <a:spAutoFit/>
              </a:bodyPr>
              <a:lstStyle/>
              <a:p>
                <a:r>
                  <a:rPr lang="en-US" sz="900" dirty="0">
                    <a:latin typeface="Aptos" panose="020B0004020202020204" pitchFamily="34" charset="0"/>
                  </a:rPr>
                  <a:t>(p&lt;, p&gt;, p=, </a:t>
                </a:r>
                <a:r>
                  <a:rPr lang="en-US" sz="900" dirty="0" err="1">
                    <a:latin typeface="Aptos" panose="020B0004020202020204" pitchFamily="34" charset="0"/>
                  </a:rPr>
                  <a:t>n.s</a:t>
                </a:r>
                <a:r>
                  <a:rPr lang="en-US" sz="900" dirty="0">
                    <a:latin typeface="Aptos" panose="020B0004020202020204" pitchFamily="34" charset="0"/>
                  </a:rPr>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65290" y="3771801"/>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338554"/>
              </a:xfrm>
              <a:prstGeom prst="rect">
                <a:avLst/>
              </a:prstGeom>
              <a:noFill/>
            </p:spPr>
            <p:txBody>
              <a:bodyPr wrap="square" rtlCol="0">
                <a:spAutoFit/>
              </a:bodyPr>
              <a:lstStyle/>
              <a:p>
                <a:r>
                  <a:rPr lang="en-US" sz="800" dirty="0">
                    <a:latin typeface="Aptos" panose="020B0004020202020204" pitchFamily="34" charset="0"/>
                  </a:rPr>
                  <a:t>Lorem ipsum… </a:t>
                </a:r>
                <a:r>
                  <a:rPr lang="en-US" sz="800" dirty="0">
                    <a:solidFill>
                      <a:srgbClr val="FF0000"/>
                    </a:solidFill>
                    <a:latin typeface="Aptos" panose="020B0004020202020204" pitchFamily="34" charset="0"/>
                  </a:rPr>
                  <a:t>t(</a:t>
                </a:r>
                <a:r>
                  <a:rPr lang="en-US" sz="800" dirty="0" err="1">
                    <a:solidFill>
                      <a:srgbClr val="FF0000"/>
                    </a:solidFill>
                    <a:latin typeface="Aptos" panose="020B0004020202020204" pitchFamily="34" charset="0"/>
                  </a:rPr>
                  <a:t>df</a:t>
                </a:r>
                <a:r>
                  <a:rPr lang="en-US" sz="800" dirty="0">
                    <a:solidFill>
                      <a:srgbClr val="FF0000"/>
                    </a:solidFill>
                    <a:latin typeface="Aptos" panose="020B0004020202020204" pitchFamily="34" charset="0"/>
                  </a:rPr>
                  <a:t>), </a:t>
                </a:r>
                <a:r>
                  <a:rPr lang="en-US" sz="800" dirty="0">
                    <a:latin typeface="Aptos" panose="020B0004020202020204" pitchFamily="34" charset="0"/>
                  </a:rPr>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523220"/>
              </a:xfrm>
              <a:prstGeom prst="rect">
                <a:avLst/>
              </a:prstGeom>
              <a:noFill/>
            </p:spPr>
            <p:txBody>
              <a:bodyPr wrap="square" rtlCol="0">
                <a:spAutoFit/>
              </a:bodyPr>
              <a:lstStyle/>
              <a:p>
                <a:pPr algn="ctr"/>
                <a:r>
                  <a:rPr lang="en-US" sz="700" dirty="0">
                    <a:solidFill>
                      <a:srgbClr val="FF0000"/>
                    </a:solidFill>
                    <a:latin typeface="Aptos" panose="020B0004020202020204" pitchFamily="34" charset="0"/>
                  </a:rPr>
                  <a:t>t(</a:t>
                </a:r>
                <a:r>
                  <a:rPr lang="en-US" sz="700" dirty="0" err="1">
                    <a:solidFill>
                      <a:srgbClr val="FF0000"/>
                    </a:solidFill>
                    <a:latin typeface="Aptos" panose="020B0004020202020204" pitchFamily="34" charset="0"/>
                  </a:rPr>
                  <a:t>df</a:t>
                </a:r>
                <a:r>
                  <a:rPr lang="en-US" sz="700" dirty="0">
                    <a:solidFill>
                      <a:srgbClr val="FF0000"/>
                    </a:solidFill>
                    <a:latin typeface="Aptos" panose="020B0004020202020204" pitchFamily="34" charset="0"/>
                  </a:rPr>
                  <a:t>) </a:t>
                </a:r>
                <a:r>
                  <a:rPr lang="en-US" sz="700" dirty="0">
                    <a:latin typeface="Aptos" panose="020B0004020202020204" pitchFamily="34" charset="0"/>
                    <a:sym typeface="Wingdings" panose="05000000000000000000" pitchFamily="2" charset="2"/>
                  </a:rPr>
                  <a:t> p = .03</a:t>
                </a:r>
              </a:p>
              <a:p>
                <a:pPr algn="ctr"/>
                <a:r>
                  <a:rPr lang="en-US" sz="700" dirty="0">
                    <a:solidFill>
                      <a:srgbClr val="FF0000"/>
                    </a:solidFill>
                    <a:latin typeface="Aptos" panose="020B0004020202020204" pitchFamily="34" charset="0"/>
                    <a:sym typeface="Wingdings" panose="05000000000000000000" pitchFamily="2" charset="2"/>
                  </a:rPr>
                  <a:t>b(SE)</a:t>
                </a:r>
              </a:p>
              <a:p>
                <a:pPr algn="ctr"/>
                <a:r>
                  <a:rPr lang="en-US" sz="700" dirty="0">
                    <a:solidFill>
                      <a:srgbClr val="FF0000"/>
                    </a:solidFill>
                    <a:latin typeface="Aptos" panose="020B0004020202020204" pitchFamily="34" charset="0"/>
                    <a:sym typeface="Wingdings" panose="05000000000000000000" pitchFamily="2" charset="2"/>
                  </a:rPr>
                  <a:t>F(</a:t>
                </a:r>
                <a:r>
                  <a:rPr lang="en-US" sz="700" dirty="0" err="1">
                    <a:solidFill>
                      <a:srgbClr val="FF0000"/>
                    </a:solidFill>
                    <a:latin typeface="Aptos" panose="020B0004020202020204" pitchFamily="34" charset="0"/>
                    <a:sym typeface="Wingdings" panose="05000000000000000000" pitchFamily="2" charset="2"/>
                  </a:rPr>
                  <a:t>df</a:t>
                </a:r>
                <a:r>
                  <a:rPr lang="en-US" sz="700" dirty="0">
                    <a:solidFill>
                      <a:srgbClr val="FF0000"/>
                    </a:solidFill>
                    <a:latin typeface="Aptos" panose="020B0004020202020204" pitchFamily="34" charset="0"/>
                    <a:sym typeface="Wingdings" panose="05000000000000000000" pitchFamily="2" charset="2"/>
                  </a:rPr>
                  <a:t>)</a:t>
                </a:r>
              </a:p>
              <a:p>
                <a:pPr algn="ctr"/>
                <a:r>
                  <a:rPr lang="en-US" sz="700" dirty="0">
                    <a:solidFill>
                      <a:srgbClr val="FF0000"/>
                    </a:solidFill>
                    <a:latin typeface="Aptos" panose="020B0004020202020204" pitchFamily="34" charset="0"/>
                    <a:sym typeface="Wingdings" panose="05000000000000000000" pitchFamily="2" charset="2"/>
                  </a:rPr>
                  <a:t>…</a:t>
                </a:r>
                <a:endParaRPr lang="en-US" sz="700" dirty="0">
                  <a:latin typeface="Aptos" panose="020B0004020202020204" pitchFamily="34" charset="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261702" y="3180241"/>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grpSp>
      <p:sp>
        <p:nvSpPr>
          <p:cNvPr id="11" name="Rectangle 10">
            <a:extLst>
              <a:ext uri="{FF2B5EF4-FFF2-40B4-BE49-F238E27FC236}">
                <a16:creationId xmlns:a16="http://schemas.microsoft.com/office/drawing/2014/main" id="{7F6F8F4A-41C6-68C9-E635-913E9F3F452A}"/>
              </a:ext>
            </a:extLst>
          </p:cNvPr>
          <p:cNvSpPr/>
          <p:nvPr/>
        </p:nvSpPr>
        <p:spPr>
          <a:xfrm>
            <a:off x="643490" y="3359119"/>
            <a:ext cx="1053858" cy="8014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i="1" dirty="0">
                <a:solidFill>
                  <a:schemeClr val="tx1"/>
                </a:solidFill>
                <a:latin typeface="Aptos" panose="020B0004020202020204" pitchFamily="34" charset="0"/>
              </a:rPr>
              <a:t>Academy of Management </a:t>
            </a:r>
            <a:r>
              <a:rPr lang="en-US" sz="1000" dirty="0">
                <a:solidFill>
                  <a:schemeClr val="tx1"/>
                </a:solidFill>
                <a:latin typeface="Aptos" panose="020B0004020202020204" pitchFamily="34" charset="0"/>
              </a:rPr>
              <a:t>Journal</a:t>
            </a:r>
          </a:p>
          <a:p>
            <a:r>
              <a:rPr lang="en-US" sz="1000" dirty="0">
                <a:solidFill>
                  <a:schemeClr val="tx1"/>
                </a:solidFill>
                <a:latin typeface="Aptos" panose="020B0004020202020204" pitchFamily="34" charset="0"/>
              </a:rPr>
              <a:t>2011 - 2023</a:t>
            </a:r>
          </a:p>
        </p:txBody>
      </p:sp>
      <p:cxnSp>
        <p:nvCxnSpPr>
          <p:cNvPr id="12" name="Straight Arrow Connector 11">
            <a:extLst>
              <a:ext uri="{FF2B5EF4-FFF2-40B4-BE49-F238E27FC236}">
                <a16:creationId xmlns:a16="http://schemas.microsoft.com/office/drawing/2014/main" id="{94669EFE-E605-5E71-25EE-C714353106B0}"/>
              </a:ext>
            </a:extLst>
          </p:cNvPr>
          <p:cNvCxnSpPr>
            <a:cxnSpLocks/>
          </p:cNvCxnSpPr>
          <p:nvPr/>
        </p:nvCxnSpPr>
        <p:spPr>
          <a:xfrm flipV="1">
            <a:off x="1707888" y="3596583"/>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54A8E28-509C-A8A7-954F-4D88A12B61C8}"/>
              </a:ext>
            </a:extLst>
          </p:cNvPr>
          <p:cNvSpPr/>
          <p:nvPr/>
        </p:nvSpPr>
        <p:spPr>
          <a:xfrm>
            <a:off x="2078273" y="3312879"/>
            <a:ext cx="1912560" cy="19694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Aptos" panose="020B0004020202020204" pitchFamily="34" charset="0"/>
              </a:rPr>
              <a:t>996 Publications</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authors</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first author affiliation +    country </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year </a:t>
            </a:r>
          </a:p>
          <a:p>
            <a:pPr marL="171450" indent="-171450">
              <a:buClr>
                <a:srgbClr val="0C94B7"/>
              </a:buClr>
              <a:buFont typeface="Wingdings" panose="05000000000000000000" pitchFamily="2" charset="2"/>
              <a:buChar char="§"/>
            </a:pPr>
            <a:r>
              <a:rPr lang="en-US" sz="1000" dirty="0" err="1">
                <a:solidFill>
                  <a:schemeClr val="tx1"/>
                </a:solidFill>
                <a:latin typeface="Aptos" panose="020B0004020202020204" pitchFamily="34" charset="0"/>
              </a:rPr>
              <a:t>doi</a:t>
            </a:r>
            <a:r>
              <a:rPr lang="en-US" sz="1000" dirty="0">
                <a:solidFill>
                  <a:schemeClr val="tx1"/>
                </a:solidFill>
                <a:latin typeface="Aptos" panose="020B0004020202020204" pitchFamily="34" charset="0"/>
              </a:rPr>
              <a:t> </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citation count</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abstract</a:t>
            </a:r>
          </a:p>
          <a:p>
            <a:pPr marL="171450" indent="-171450">
              <a:buClr>
                <a:srgbClr val="0C94B7"/>
              </a:buClr>
              <a:buFont typeface="Wingdings" panose="05000000000000000000" pitchFamily="2" charset="2"/>
              <a:buChar char="§"/>
            </a:pPr>
            <a:r>
              <a:rPr lang="en-US" sz="1000" dirty="0">
                <a:solidFill>
                  <a:schemeClr val="tx1"/>
                </a:solidFill>
                <a:latin typeface="Aptos" panose="020B0004020202020204" pitchFamily="34" charset="0"/>
              </a:rPr>
              <a:t>open access status</a:t>
            </a:r>
          </a:p>
        </p:txBody>
      </p:sp>
      <p:cxnSp>
        <p:nvCxnSpPr>
          <p:cNvPr id="14" name="Straight Arrow Connector 13">
            <a:extLst>
              <a:ext uri="{FF2B5EF4-FFF2-40B4-BE49-F238E27FC236}">
                <a16:creationId xmlns:a16="http://schemas.microsoft.com/office/drawing/2014/main" id="{83FA4DF8-668D-3B4F-184A-0EFA15AA66C3}"/>
              </a:ext>
            </a:extLst>
          </p:cNvPr>
          <p:cNvCxnSpPr>
            <a:cxnSpLocks/>
          </p:cNvCxnSpPr>
          <p:nvPr/>
        </p:nvCxnSpPr>
        <p:spPr>
          <a:xfrm>
            <a:off x="3984445" y="3552639"/>
            <a:ext cx="3407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6120F9F-6008-6326-7DC2-616743D1FA99}"/>
              </a:ext>
            </a:extLst>
          </p:cNvPr>
          <p:cNvSpPr/>
          <p:nvPr/>
        </p:nvSpPr>
        <p:spPr>
          <a:xfrm>
            <a:off x="4325168" y="3310196"/>
            <a:ext cx="2057976" cy="1964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179 papers, </a:t>
            </a:r>
            <a:r>
              <a:rPr lang="en-US" sz="1000" dirty="0">
                <a:solidFill>
                  <a:schemeClr val="tx1"/>
                </a:solidFill>
                <a:latin typeface="Aptos" panose="020B0004020202020204" pitchFamily="34" charset="0"/>
              </a:rPr>
              <a:t>available open access (18%) </a:t>
            </a:r>
          </a:p>
          <a:p>
            <a:pPr marL="171450" indent="-171450">
              <a:buClr>
                <a:srgbClr val="0C94B7"/>
              </a:buClr>
              <a:buFont typeface="Wingdings" panose="05000000000000000000" pitchFamily="2" charset="2"/>
              <a:buChar char="§"/>
            </a:pPr>
            <a:endParaRPr lang="en-US" sz="1000" dirty="0">
              <a:solidFill>
                <a:schemeClr val="tx1"/>
              </a:solidFill>
              <a:latin typeface="Aptos" panose="020B0004020202020204" pitchFamily="34" charset="0"/>
            </a:endParaRPr>
          </a:p>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689 papers </a:t>
            </a:r>
            <a:r>
              <a:rPr lang="en-US" sz="1000" dirty="0">
                <a:solidFill>
                  <a:schemeClr val="tx1"/>
                </a:solidFill>
                <a:latin typeface="Aptos" panose="020B0004020202020204" pitchFamily="34" charset="0"/>
              </a:rPr>
              <a:t>from </a:t>
            </a:r>
          </a:p>
          <a:p>
            <a:pPr>
              <a:buClr>
                <a:srgbClr val="0C94B7"/>
              </a:buClr>
            </a:pPr>
            <a:r>
              <a:rPr lang="en-US" sz="1000" dirty="0">
                <a:solidFill>
                  <a:schemeClr val="tx1"/>
                </a:solidFill>
                <a:latin typeface="Aptos" panose="020B0004020202020204" pitchFamily="34" charset="0"/>
              </a:rPr>
              <a:t>       “extended” open </a:t>
            </a:r>
          </a:p>
          <a:p>
            <a:pPr>
              <a:buClr>
                <a:srgbClr val="0C94B7"/>
              </a:buClr>
            </a:pPr>
            <a:r>
              <a:rPr lang="en-US" sz="1000" dirty="0">
                <a:solidFill>
                  <a:schemeClr val="tx1"/>
                </a:solidFill>
                <a:latin typeface="Aptos" panose="020B0004020202020204" pitchFamily="34" charset="0"/>
              </a:rPr>
              <a:t>       access (69%)</a:t>
            </a:r>
          </a:p>
          <a:p>
            <a:pPr marL="171450" indent="-171450">
              <a:buClr>
                <a:srgbClr val="0C94B7"/>
              </a:buClr>
              <a:buFont typeface="Wingdings" panose="05000000000000000000" pitchFamily="2" charset="2"/>
              <a:buChar char="§"/>
            </a:pPr>
            <a:endParaRPr lang="en-US" sz="1000" dirty="0">
              <a:solidFill>
                <a:schemeClr val="tx1"/>
              </a:solidFill>
              <a:latin typeface="Aptos" panose="020B0004020202020204" pitchFamily="34" charset="0"/>
            </a:endParaRPr>
          </a:p>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128 entries </a:t>
            </a:r>
            <a:r>
              <a:rPr lang="en-US" sz="1000" dirty="0">
                <a:solidFill>
                  <a:schemeClr val="tx1"/>
                </a:solidFill>
                <a:latin typeface="Aptos" panose="020B0004020202020204" pitchFamily="34" charset="0"/>
              </a:rPr>
              <a:t>exported to Zotero for manual download (13%) </a:t>
            </a:r>
          </a:p>
        </p:txBody>
      </p:sp>
      <p:cxnSp>
        <p:nvCxnSpPr>
          <p:cNvPr id="19" name="Straight Arrow Connector 18">
            <a:extLst>
              <a:ext uri="{FF2B5EF4-FFF2-40B4-BE49-F238E27FC236}">
                <a16:creationId xmlns:a16="http://schemas.microsoft.com/office/drawing/2014/main" id="{81C6DE79-8766-3335-98A4-CC08FA27542F}"/>
              </a:ext>
            </a:extLst>
          </p:cNvPr>
          <p:cNvCxnSpPr>
            <a:cxnSpLocks/>
          </p:cNvCxnSpPr>
          <p:nvPr/>
        </p:nvCxnSpPr>
        <p:spPr>
          <a:xfrm>
            <a:off x="6383144" y="3549589"/>
            <a:ext cx="1990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69149DC-025B-85A8-D627-4515DB4B146E}"/>
              </a:ext>
            </a:extLst>
          </p:cNvPr>
          <p:cNvSpPr/>
          <p:nvPr/>
        </p:nvSpPr>
        <p:spPr>
          <a:xfrm>
            <a:off x="6579607" y="3312879"/>
            <a:ext cx="1964556" cy="1969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9102</a:t>
            </a:r>
            <a:r>
              <a:rPr lang="en-US" sz="1000" dirty="0">
                <a:solidFill>
                  <a:schemeClr val="tx1"/>
                </a:solidFill>
                <a:latin typeface="Aptos" panose="020B0004020202020204" pitchFamily="34" charset="0"/>
              </a:rPr>
              <a:t> </a:t>
            </a:r>
            <a:r>
              <a:rPr lang="en-US" sz="1000" b="1" dirty="0">
                <a:solidFill>
                  <a:schemeClr val="tx1"/>
                </a:solidFill>
                <a:latin typeface="Aptos" panose="020B0004020202020204" pitchFamily="34" charset="0"/>
              </a:rPr>
              <a:t>total </a:t>
            </a:r>
            <a:r>
              <a:rPr lang="en-US" sz="1000" dirty="0">
                <a:solidFill>
                  <a:schemeClr val="tx1"/>
                </a:solidFill>
                <a:latin typeface="Aptos" panose="020B0004020202020204" pitchFamily="34" charset="0"/>
              </a:rPr>
              <a:t>p-values extracted</a:t>
            </a:r>
          </a:p>
          <a:p>
            <a:pPr marL="171450" indent="-171450">
              <a:buClr>
                <a:srgbClr val="0C94B7"/>
              </a:buClr>
              <a:buFont typeface="Wingdings" panose="05000000000000000000" pitchFamily="2" charset="2"/>
              <a:buChar char="§"/>
            </a:pPr>
            <a:endParaRPr lang="en-US" sz="1000" dirty="0">
              <a:solidFill>
                <a:schemeClr val="tx1"/>
              </a:solidFill>
              <a:latin typeface="Aptos" panose="020B0004020202020204" pitchFamily="34" charset="0"/>
            </a:endParaRPr>
          </a:p>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2044 exactly </a:t>
            </a:r>
            <a:r>
              <a:rPr lang="en-US" sz="1000" dirty="0">
                <a:solidFill>
                  <a:schemeClr val="tx1"/>
                </a:solidFill>
                <a:latin typeface="Aptos" panose="020B0004020202020204" pitchFamily="34" charset="0"/>
              </a:rPr>
              <a:t>reported p-values (p = x) </a:t>
            </a:r>
          </a:p>
          <a:p>
            <a:pPr marL="171450" indent="-171450">
              <a:buClr>
                <a:srgbClr val="0C94B7"/>
              </a:buClr>
              <a:buFont typeface="Wingdings" panose="05000000000000000000" pitchFamily="2" charset="2"/>
              <a:buChar char="§"/>
            </a:pPr>
            <a:endParaRPr lang="en-US" sz="1000" dirty="0">
              <a:solidFill>
                <a:schemeClr val="tx1"/>
              </a:solidFill>
              <a:latin typeface="Aptos" panose="020B0004020202020204" pitchFamily="34" charset="0"/>
            </a:endParaRPr>
          </a:p>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rPr>
              <a:t>959 calculated </a:t>
            </a:r>
            <a:r>
              <a:rPr lang="en-US" sz="1000" dirty="0">
                <a:solidFill>
                  <a:schemeClr val="tx1"/>
                </a:solidFill>
                <a:latin typeface="Aptos" panose="020B0004020202020204" pitchFamily="34" charset="0"/>
              </a:rPr>
              <a:t>from test statistics (e.g. t(</a:t>
            </a:r>
            <a:r>
              <a:rPr lang="en-US" sz="1000" dirty="0" err="1">
                <a:solidFill>
                  <a:schemeClr val="tx1"/>
                </a:solidFill>
                <a:latin typeface="Aptos" panose="020B0004020202020204" pitchFamily="34" charset="0"/>
              </a:rPr>
              <a:t>df</a:t>
            </a:r>
            <a:r>
              <a:rPr lang="en-US" sz="1000" dirty="0">
                <a:solidFill>
                  <a:schemeClr val="tx1"/>
                </a:solidFill>
                <a:latin typeface="Aptos" panose="020B0004020202020204" pitchFamily="34" charset="0"/>
              </a:rPr>
              <a:t>) = x) </a:t>
            </a:r>
          </a:p>
          <a:p>
            <a:pPr marL="171450" indent="-171450">
              <a:buClr>
                <a:srgbClr val="0C94B7"/>
              </a:buClr>
              <a:buFont typeface="Wingdings" panose="05000000000000000000" pitchFamily="2" charset="2"/>
              <a:buChar char="§"/>
            </a:pPr>
            <a:endParaRPr lang="en-US" sz="1000" dirty="0">
              <a:solidFill>
                <a:schemeClr val="tx1"/>
              </a:solidFill>
              <a:latin typeface="Aptos" panose="020B0004020202020204" pitchFamily="34" charset="0"/>
            </a:endParaRPr>
          </a:p>
          <a:p>
            <a:pPr marL="171450" indent="-171450">
              <a:buClr>
                <a:srgbClr val="0C94B7"/>
              </a:buClr>
              <a:buFont typeface="Wingdings" panose="05000000000000000000" pitchFamily="2" charset="2"/>
              <a:buChar char="§"/>
            </a:pPr>
            <a:r>
              <a:rPr lang="en-US" sz="1000" b="1" dirty="0">
                <a:solidFill>
                  <a:schemeClr val="tx1"/>
                </a:solidFill>
                <a:latin typeface="Aptos" panose="020B0004020202020204" pitchFamily="34" charset="0"/>
                <a:sym typeface="Wingdings" panose="05000000000000000000" pitchFamily="2" charset="2"/>
              </a:rPr>
              <a:t>3003 p-values</a:t>
            </a:r>
            <a:r>
              <a:rPr lang="en-US" sz="1000" dirty="0">
                <a:solidFill>
                  <a:schemeClr val="tx1"/>
                </a:solidFill>
                <a:latin typeface="Aptos" panose="020B0004020202020204" pitchFamily="34" charset="0"/>
                <a:sym typeface="Wingdings" panose="05000000000000000000" pitchFamily="2" charset="2"/>
              </a:rPr>
              <a:t> for analysis (~ 30%)</a:t>
            </a:r>
            <a:endParaRPr lang="en-US" sz="1000" b="1" dirty="0">
              <a:solidFill>
                <a:schemeClr val="tx1"/>
              </a:solidFill>
              <a:latin typeface="Aptos" panose="020B0004020202020204" pitchFamily="34" charset="0"/>
            </a:endParaRPr>
          </a:p>
        </p:txBody>
      </p:sp>
      <p:pic>
        <p:nvPicPr>
          <p:cNvPr id="22" name="Picture 21" descr="A black bird with a key in its beak&#10;&#10;Description automatically generated">
            <a:extLst>
              <a:ext uri="{FF2B5EF4-FFF2-40B4-BE49-F238E27FC236}">
                <a16:creationId xmlns:a16="http://schemas.microsoft.com/office/drawing/2014/main" id="{4652DE7D-A6ED-3D87-A303-D1BD309ADF26}"/>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26337" y="4035670"/>
            <a:ext cx="560342" cy="560342"/>
          </a:xfrm>
          <a:prstGeom prst="rect">
            <a:avLst/>
          </a:prstGeom>
        </p:spPr>
      </p:pic>
    </p:spTree>
    <p:extLst>
      <p:ext uri="{BB962C8B-B14F-4D97-AF65-F5344CB8AC3E}">
        <p14:creationId xmlns:p14="http://schemas.microsoft.com/office/powerpoint/2010/main" val="2597440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3411742"/>
          </a:xfrm>
        </p:spPr>
        <p:txBody>
          <a:bodyPr>
            <a:normAutofit/>
          </a:bodyPr>
          <a:lstStyle/>
          <a:p>
            <a:r>
              <a:rPr lang="en-US" dirty="0"/>
              <a:t>Combining different online tools and databases, we created a workflow that can be used to relatively seamlessly and automatically extract data for replicability estimation using z-curve</a:t>
            </a:r>
          </a:p>
          <a:p>
            <a:endParaRPr lang="en-US" dirty="0"/>
          </a:p>
          <a:p>
            <a:r>
              <a:rPr lang="en-US" dirty="0"/>
              <a:t>Some caveats:</a:t>
            </a:r>
          </a:p>
          <a:p>
            <a:pPr lvl="1"/>
            <a:r>
              <a:rPr lang="en-US" b="1" dirty="0">
                <a:solidFill>
                  <a:srgbClr val="FF0000"/>
                </a:solidFill>
              </a:rPr>
              <a:t>Open Access availability of full-text papers</a:t>
            </a:r>
          </a:p>
          <a:p>
            <a:pPr lvl="1"/>
            <a:r>
              <a:rPr lang="en-US" dirty="0"/>
              <a:t>Reporting standards of p-values</a:t>
            </a:r>
          </a:p>
          <a:p>
            <a:pPr lvl="1"/>
            <a:r>
              <a:rPr lang="en-US" dirty="0"/>
              <a:t>P-value relevance</a:t>
            </a:r>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Summary</a:t>
            </a:r>
            <a:endParaRPr lang="en-DE" dirty="0"/>
          </a:p>
        </p:txBody>
      </p:sp>
    </p:spTree>
    <p:extLst>
      <p:ext uri="{BB962C8B-B14F-4D97-AF65-F5344CB8AC3E}">
        <p14:creationId xmlns:p14="http://schemas.microsoft.com/office/powerpoint/2010/main" val="37377951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342900" indent="-342900">
              <a:buFont typeface="+mj-lt"/>
              <a:buAutoNum type="arabicPeriod"/>
            </a:pPr>
            <a:r>
              <a:rPr lang="en-US" dirty="0">
                <a:latin typeface="Aptos" panose="020B0004020202020204" pitchFamily="34" charset="0"/>
              </a:rPr>
              <a:t>Estimate the expected replicability of findings in (different subfields of) management science using Z-Curve (✅)</a:t>
            </a:r>
          </a:p>
          <a:p>
            <a:pPr marL="342900" indent="-342900">
              <a:buFont typeface="+mj-lt"/>
              <a:buAutoNum type="arabicPeriod"/>
            </a:pPr>
            <a:r>
              <a:rPr lang="en-US" dirty="0">
                <a:latin typeface="Aptos" panose="020B0004020202020204" pitchFamily="34" charset="0"/>
              </a:rPr>
              <a:t>Identify predictors of expected replicability in management science</a:t>
            </a:r>
          </a:p>
          <a:p>
            <a:pPr lvl="1"/>
            <a:r>
              <a:rPr lang="en-US" b="1" dirty="0">
                <a:latin typeface="Aptos" panose="020B0004020202020204" pitchFamily="34" charset="0"/>
              </a:rPr>
              <a:t>Demographic Characteristics: </a:t>
            </a:r>
          </a:p>
          <a:p>
            <a:pPr lvl="2"/>
            <a:r>
              <a:rPr lang="en-US" dirty="0">
                <a:latin typeface="Aptos" panose="020B0004020202020204" pitchFamily="34" charset="0"/>
              </a:rPr>
              <a:t>Home institution (✅; Scopus)	</a:t>
            </a:r>
          </a:p>
          <a:p>
            <a:pPr lvl="2"/>
            <a:r>
              <a:rPr lang="en-US" dirty="0">
                <a:latin typeface="Aptos" panose="020B0004020202020204" pitchFamily="34" charset="0"/>
              </a:rPr>
              <a:t>Number of authors (✅; Scopus)</a:t>
            </a:r>
          </a:p>
          <a:p>
            <a:pPr lvl="2"/>
            <a:r>
              <a:rPr lang="en-US" dirty="0">
                <a:latin typeface="Aptos" panose="020B0004020202020204" pitchFamily="34" charset="0"/>
              </a:rPr>
              <a:t>First author’s publication track record in a) h-Index and b) number of publications at time of publication (❌)</a:t>
            </a:r>
          </a:p>
          <a:p>
            <a:pPr lvl="1"/>
            <a:r>
              <a:rPr lang="en-US" b="1" dirty="0">
                <a:latin typeface="Aptos" panose="020B0004020202020204" pitchFamily="34" charset="0"/>
              </a:rPr>
              <a:t>Paper Characteristics</a:t>
            </a:r>
          </a:p>
          <a:p>
            <a:pPr lvl="2"/>
            <a:r>
              <a:rPr lang="en-US" dirty="0">
                <a:latin typeface="Aptos" panose="020B0004020202020204" pitchFamily="34" charset="0"/>
              </a:rPr>
              <a:t>Paper impact (❌; cross citation metric, Ke et al., 2023) </a:t>
            </a:r>
          </a:p>
          <a:p>
            <a:pPr lvl="2"/>
            <a:r>
              <a:rPr lang="en-US" dirty="0">
                <a:latin typeface="Aptos" panose="020B0004020202020204" pitchFamily="34" charset="0"/>
              </a:rPr>
              <a:t>Publication year (✅; Scopus)</a:t>
            </a:r>
          </a:p>
          <a:p>
            <a:endParaRPr lang="en-US" dirty="0">
              <a:latin typeface="Aptos" panose="020B0004020202020204" pitchFamily="34" charset="0"/>
            </a:endParaRPr>
          </a:p>
          <a:p>
            <a:endParaRPr lang="en-US" dirty="0">
              <a:latin typeface="Aptos" panose="020B0004020202020204" pitchFamily="34" charset="0"/>
            </a:endParaRPr>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13</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Project Goals</a:t>
            </a:r>
            <a:endParaRPr lang="en-DE" dirty="0"/>
          </a:p>
        </p:txBody>
      </p:sp>
    </p:spTree>
    <p:extLst>
      <p:ext uri="{BB962C8B-B14F-4D97-AF65-F5344CB8AC3E}">
        <p14:creationId xmlns:p14="http://schemas.microsoft.com/office/powerpoint/2010/main" val="3792212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0AC3AD0-FDC6-BD57-B0B0-08B7414596A4}"/>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4" r="104"/>
          <a:stretch/>
        </p:blipFill>
        <p:spPr>
          <a:xfrm>
            <a:off x="2122435" y="2266705"/>
            <a:ext cx="949862" cy="474931"/>
          </a:xfrm>
          <a:prstGeom prst="ellipse">
            <a:avLst/>
          </a:prstGeom>
          <a:ln w="19050" cap="rnd">
            <a:solidFill>
              <a:schemeClr val="bg1">
                <a:lumMod val="8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14</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Augmented Workflow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591" y="1863909"/>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610" y="1981383"/>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534846" y="2096958"/>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5908" y="1836901"/>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72453" y="2096958"/>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133268" y="1895136"/>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4034995" y="2107609"/>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4654" y="2133009"/>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2564" y="2133010"/>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644000" y="1858368"/>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752051" y="2097281"/>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949150" y="1483343"/>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6049198" y="2148439"/>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95993" y="1761687"/>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81734" y="1911295"/>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5477" y="2177131"/>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7048652" y="2147821"/>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1959" y="2188934"/>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467305" y="1186736"/>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83107" y="1581297"/>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B65F5DBF-5EBB-CFFC-FE5D-847C83544F32}"/>
              </a:ext>
            </a:extLst>
          </p:cNvPr>
          <p:cNvCxnSpPr>
            <a:cxnSpLocks/>
            <a:endCxn id="45" idx="2"/>
          </p:cNvCxnSpPr>
          <p:nvPr/>
        </p:nvCxnSpPr>
        <p:spPr>
          <a:xfrm flipV="1">
            <a:off x="2555952" y="2393898"/>
            <a:ext cx="1249500" cy="1258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logo with a check mark and a book&#10;&#10;Description automatically generated">
            <a:extLst>
              <a:ext uri="{FF2B5EF4-FFF2-40B4-BE49-F238E27FC236}">
                <a16:creationId xmlns:a16="http://schemas.microsoft.com/office/drawing/2014/main" id="{827CFAAB-737A-59D4-0B3A-524E2DB27E7B}"/>
              </a:ext>
            </a:extLst>
          </p:cNvPr>
          <p:cNvPicPr>
            <a:picLocks noChangeAspect="1"/>
          </p:cNvPicPr>
          <p:nvPr/>
        </p:nvPicPr>
        <p:blipFill rotWithShape="1">
          <a:blip r:embed="rId19">
            <a:extLst>
              <a:ext uri="{28A0092B-C50C-407E-A947-70E740481C1C}">
                <a14:useLocalDpi xmlns:a14="http://schemas.microsoft.com/office/drawing/2010/main" val="0"/>
              </a:ext>
            </a:extLst>
          </a:blip>
          <a:srcRect b="21498"/>
          <a:stretch/>
        </p:blipFill>
        <p:spPr>
          <a:xfrm>
            <a:off x="2163754" y="3677772"/>
            <a:ext cx="745976" cy="411753"/>
          </a:xfrm>
          <a:prstGeom prst="rect">
            <a:avLst/>
          </a:prstGeom>
        </p:spPr>
      </p:pic>
      <p:sp>
        <p:nvSpPr>
          <p:cNvPr id="34" name="Rectangle 33">
            <a:extLst>
              <a:ext uri="{FF2B5EF4-FFF2-40B4-BE49-F238E27FC236}">
                <a16:creationId xmlns:a16="http://schemas.microsoft.com/office/drawing/2014/main" id="{A0D84D7E-6C60-4D34-CFBF-9C0BEF4E84CC}"/>
              </a:ext>
            </a:extLst>
          </p:cNvPr>
          <p:cNvSpPr/>
          <p:nvPr/>
        </p:nvSpPr>
        <p:spPr>
          <a:xfrm>
            <a:off x="2097936" y="3673842"/>
            <a:ext cx="877611" cy="1179779"/>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a:p>
            <a:pPr algn="ctr"/>
            <a:endParaRPr lang="en-US" sz="600" dirty="0">
              <a:solidFill>
                <a:schemeClr val="tx1"/>
              </a:solidFill>
            </a:endParaRPr>
          </a:p>
          <a:p>
            <a:pPr algn="ctr"/>
            <a:endParaRPr lang="en-US" sz="700" dirty="0">
              <a:solidFill>
                <a:schemeClr val="tx1"/>
              </a:solidFill>
              <a:latin typeface="Aptos" panose="020B0004020202020204" pitchFamily="34" charset="0"/>
            </a:endParaRPr>
          </a:p>
          <a:p>
            <a:pPr algn="ctr"/>
            <a:r>
              <a:rPr lang="en-US" sz="700" dirty="0">
                <a:solidFill>
                  <a:schemeClr val="tx1"/>
                </a:solidFill>
                <a:latin typeface="Aptos" panose="020B0004020202020204" pitchFamily="34" charset="0"/>
              </a:rPr>
              <a:t>API database of research papers and Academic Graph API to trace citations</a:t>
            </a:r>
          </a:p>
        </p:txBody>
      </p:sp>
      <p:sp>
        <p:nvSpPr>
          <p:cNvPr id="36" name="TextBox 35">
            <a:extLst>
              <a:ext uri="{FF2B5EF4-FFF2-40B4-BE49-F238E27FC236}">
                <a16:creationId xmlns:a16="http://schemas.microsoft.com/office/drawing/2014/main" id="{ACCB873A-957E-9F5F-281B-8A2F45D0E67B}"/>
              </a:ext>
            </a:extLst>
          </p:cNvPr>
          <p:cNvSpPr txBox="1"/>
          <p:nvPr/>
        </p:nvSpPr>
        <p:spPr>
          <a:xfrm>
            <a:off x="3012342" y="3650281"/>
            <a:ext cx="1623902" cy="1323439"/>
          </a:xfrm>
          <a:prstGeom prst="rect">
            <a:avLst/>
          </a:prstGeom>
          <a:noFill/>
        </p:spPr>
        <p:txBody>
          <a:bodyPr wrap="square">
            <a:spAutoFit/>
          </a:bodyPr>
          <a:lstStyle/>
          <a:p>
            <a:pPr marL="171450" indent="-171450">
              <a:buClr>
                <a:srgbClr val="0C94B7"/>
              </a:buClr>
              <a:buFont typeface="Wingdings" panose="05000000000000000000" pitchFamily="2" charset="2"/>
              <a:buChar char="§"/>
            </a:pPr>
            <a:r>
              <a:rPr lang="en-US" sz="1000" dirty="0">
                <a:latin typeface="Aptos" panose="020B0004020202020204" pitchFamily="34" charset="0"/>
              </a:rPr>
              <a:t>Cross-Citation Impact Metric; </a:t>
            </a:r>
            <a:r>
              <a:rPr lang="en-US" sz="1000" dirty="0">
                <a:solidFill>
                  <a:schemeClr val="tx1"/>
                </a:solidFill>
                <a:latin typeface="Aptos" panose="020B0004020202020204" pitchFamily="34" charset="0"/>
              </a:rPr>
              <a:t>Network of ~1,300,000 citations for the 996 papers</a:t>
            </a:r>
          </a:p>
          <a:p>
            <a:pPr marL="171450" indent="-171450">
              <a:buClr>
                <a:srgbClr val="0C94B7"/>
              </a:buClr>
              <a:buFont typeface="Wingdings" panose="05000000000000000000" pitchFamily="2" charset="2"/>
              <a:buChar char="§"/>
            </a:pPr>
            <a:endParaRPr lang="en-US" sz="1000" dirty="0">
              <a:latin typeface="Aptos" panose="020B0004020202020204" pitchFamily="34" charset="0"/>
            </a:endParaRPr>
          </a:p>
          <a:p>
            <a:pPr marL="171450" indent="-171450">
              <a:buClr>
                <a:srgbClr val="0C94B7"/>
              </a:buClr>
              <a:buFont typeface="Wingdings" panose="05000000000000000000" pitchFamily="2" charset="2"/>
              <a:buChar char="§"/>
            </a:pPr>
            <a:r>
              <a:rPr lang="en-US" sz="1000" dirty="0">
                <a:latin typeface="Aptos" panose="020B0004020202020204" pitchFamily="34" charset="0"/>
              </a:rPr>
              <a:t>First author h-index and number of publications</a:t>
            </a:r>
            <a:endParaRPr lang="en-US" sz="1000" dirty="0">
              <a:solidFill>
                <a:schemeClr val="tx1"/>
              </a:solidFill>
              <a:latin typeface="Aptos" panose="020B0004020202020204" pitchFamily="34" charset="0"/>
            </a:endParaRPr>
          </a:p>
        </p:txBody>
      </p:sp>
      <p:pic>
        <p:nvPicPr>
          <p:cNvPr id="48" name="Picture 47" descr="A logo with blue circles and black background&#10;&#10;Description automatically generated">
            <a:extLst>
              <a:ext uri="{FF2B5EF4-FFF2-40B4-BE49-F238E27FC236}">
                <a16:creationId xmlns:a16="http://schemas.microsoft.com/office/drawing/2014/main" id="{F29B4844-A79B-2C6F-4908-42FB34EDBFD8}"/>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2309521" y="4942393"/>
            <a:ext cx="441848" cy="313570"/>
          </a:xfrm>
          <a:prstGeom prst="rect">
            <a:avLst/>
          </a:prstGeom>
        </p:spPr>
      </p:pic>
      <p:sp>
        <p:nvSpPr>
          <p:cNvPr id="49" name="Rectangle 48">
            <a:extLst>
              <a:ext uri="{FF2B5EF4-FFF2-40B4-BE49-F238E27FC236}">
                <a16:creationId xmlns:a16="http://schemas.microsoft.com/office/drawing/2014/main" id="{1423D892-B392-7B00-5043-7744F72C16C1}"/>
              </a:ext>
            </a:extLst>
          </p:cNvPr>
          <p:cNvSpPr/>
          <p:nvPr/>
        </p:nvSpPr>
        <p:spPr>
          <a:xfrm>
            <a:off x="2097001" y="4900382"/>
            <a:ext cx="877611" cy="386372"/>
          </a:xfrm>
          <a:prstGeom prst="rect">
            <a:avLst/>
          </a:prstGeom>
          <a:noFill/>
          <a:ln>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a:p>
            <a:pPr algn="ctr"/>
            <a:endParaRPr lang="en-US" sz="600" dirty="0">
              <a:solidFill>
                <a:schemeClr val="tx1"/>
              </a:solidFill>
            </a:endParaRPr>
          </a:p>
        </p:txBody>
      </p:sp>
      <p:cxnSp>
        <p:nvCxnSpPr>
          <p:cNvPr id="55" name="Straight Arrow Connector 54">
            <a:extLst>
              <a:ext uri="{FF2B5EF4-FFF2-40B4-BE49-F238E27FC236}">
                <a16:creationId xmlns:a16="http://schemas.microsoft.com/office/drawing/2014/main" id="{B50E0FC3-0DB9-4E7A-C097-0B7416B70DBA}"/>
              </a:ext>
            </a:extLst>
          </p:cNvPr>
          <p:cNvCxnSpPr>
            <a:cxnSpLocks/>
            <a:endCxn id="45" idx="2"/>
          </p:cNvCxnSpPr>
          <p:nvPr/>
        </p:nvCxnSpPr>
        <p:spPr>
          <a:xfrm flipH="1" flipV="1">
            <a:off x="3805452" y="2393898"/>
            <a:ext cx="2625523" cy="118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CBA0F50C-13BD-6408-FF40-AB158172456C}"/>
              </a:ext>
            </a:extLst>
          </p:cNvPr>
          <p:cNvPicPr>
            <a:picLocks noChangeAspect="1"/>
          </p:cNvPicPr>
          <p:nvPr/>
        </p:nvPicPr>
        <p:blipFill rotWithShape="1">
          <a:blip r:embed="rId22">
            <a:clrChange>
              <a:clrFrom>
                <a:srgbClr val="F3F3F3"/>
              </a:clrFrom>
              <a:clrTo>
                <a:srgbClr val="F3F3F3">
                  <a:alpha val="0"/>
                </a:srgbClr>
              </a:clrTo>
            </a:clrChange>
          </a:blip>
          <a:srcRect l="8346" b="10587"/>
          <a:stretch/>
        </p:blipFill>
        <p:spPr>
          <a:xfrm>
            <a:off x="6350865" y="3696820"/>
            <a:ext cx="996063" cy="407751"/>
          </a:xfrm>
          <a:prstGeom prst="rect">
            <a:avLst/>
          </a:prstGeom>
        </p:spPr>
      </p:pic>
      <p:pic>
        <p:nvPicPr>
          <p:cNvPr id="64" name="Picture 63" descr="A logo with text and a flower&#10;&#10;Description automatically generated">
            <a:extLst>
              <a:ext uri="{FF2B5EF4-FFF2-40B4-BE49-F238E27FC236}">
                <a16:creationId xmlns:a16="http://schemas.microsoft.com/office/drawing/2014/main" id="{75539472-DBE1-BFEC-AF33-2373A7F0EC22}"/>
              </a:ext>
            </a:extLst>
          </p:cNvPr>
          <p:cNvPicPr>
            <a:picLocks noChangeAspect="1"/>
          </p:cNvPicPr>
          <p:nvPr/>
        </p:nvPicPr>
        <p:blipFill rotWithShape="1">
          <a:blip r:embed="rId23">
            <a:extLst>
              <a:ext uri="{28A0092B-C50C-407E-A947-70E740481C1C}">
                <a14:useLocalDpi xmlns:a14="http://schemas.microsoft.com/office/drawing/2010/main" val="0"/>
              </a:ext>
            </a:extLst>
          </a:blip>
          <a:srcRect l="21902" t="9563" r="24994" b="8640"/>
          <a:stretch/>
        </p:blipFill>
        <p:spPr>
          <a:xfrm>
            <a:off x="7612736" y="3622852"/>
            <a:ext cx="416982" cy="481719"/>
          </a:xfrm>
          <a:prstGeom prst="rect">
            <a:avLst/>
          </a:prstGeom>
        </p:spPr>
      </p:pic>
      <p:cxnSp>
        <p:nvCxnSpPr>
          <p:cNvPr id="69" name="Straight Arrow Connector 68">
            <a:extLst>
              <a:ext uri="{FF2B5EF4-FFF2-40B4-BE49-F238E27FC236}">
                <a16:creationId xmlns:a16="http://schemas.microsoft.com/office/drawing/2014/main" id="{078FF466-CD32-EBE4-B830-31C08CEAFA29}"/>
              </a:ext>
            </a:extLst>
          </p:cNvPr>
          <p:cNvCxnSpPr>
            <a:cxnSpLocks/>
          </p:cNvCxnSpPr>
          <p:nvPr/>
        </p:nvCxnSpPr>
        <p:spPr>
          <a:xfrm>
            <a:off x="6880328" y="2477489"/>
            <a:ext cx="0" cy="169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58B778E-D9E2-F3B0-258A-36568CE26C88}"/>
              </a:ext>
            </a:extLst>
          </p:cNvPr>
          <p:cNvGrpSpPr/>
          <p:nvPr/>
        </p:nvGrpSpPr>
        <p:grpSpPr>
          <a:xfrm>
            <a:off x="6633686" y="2706524"/>
            <a:ext cx="467903" cy="516071"/>
            <a:chOff x="6714138" y="3085126"/>
            <a:chExt cx="556110" cy="613359"/>
          </a:xfrm>
        </p:grpSpPr>
        <p:pic>
          <p:nvPicPr>
            <p:cNvPr id="67" name="Picture 66" descr="A purple and white file with a black background&#10;&#10;Description automatically generated">
              <a:extLst>
                <a:ext uri="{FF2B5EF4-FFF2-40B4-BE49-F238E27FC236}">
                  <a16:creationId xmlns:a16="http://schemas.microsoft.com/office/drawing/2014/main" id="{CF7F38B5-FD3A-70A6-BD41-A977840268B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14138" y="3085126"/>
              <a:ext cx="375710" cy="375710"/>
            </a:xfrm>
            <a:prstGeom prst="rect">
              <a:avLst/>
            </a:prstGeom>
          </p:spPr>
        </p:pic>
        <p:pic>
          <p:nvPicPr>
            <p:cNvPr id="73" name="Picture 72" descr="A purple and white file with a black background&#10;&#10;Description automatically generated">
              <a:extLst>
                <a:ext uri="{FF2B5EF4-FFF2-40B4-BE49-F238E27FC236}">
                  <a16:creationId xmlns:a16="http://schemas.microsoft.com/office/drawing/2014/main" id="{26C16CA9-B1F9-73C6-6475-1D653591BDE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94527" y="3220669"/>
              <a:ext cx="375710" cy="375710"/>
            </a:xfrm>
            <a:prstGeom prst="rect">
              <a:avLst/>
            </a:prstGeom>
          </p:spPr>
        </p:pic>
        <p:pic>
          <p:nvPicPr>
            <p:cNvPr id="74" name="Picture 73" descr="A purple and white file with a black background&#10;&#10;Description automatically generated">
              <a:extLst>
                <a:ext uri="{FF2B5EF4-FFF2-40B4-BE49-F238E27FC236}">
                  <a16:creationId xmlns:a16="http://schemas.microsoft.com/office/drawing/2014/main" id="{F2B79F57-ABF7-2A9F-48EF-DDFF6B9C7FB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94538" y="3322775"/>
              <a:ext cx="375710" cy="375710"/>
            </a:xfrm>
            <a:prstGeom prst="rect">
              <a:avLst/>
            </a:prstGeom>
          </p:spPr>
        </p:pic>
      </p:grpSp>
      <p:cxnSp>
        <p:nvCxnSpPr>
          <p:cNvPr id="80" name="Straight Arrow Connector 79">
            <a:extLst>
              <a:ext uri="{FF2B5EF4-FFF2-40B4-BE49-F238E27FC236}">
                <a16:creationId xmlns:a16="http://schemas.microsoft.com/office/drawing/2014/main" id="{B44510A2-272F-8C18-582A-F3687FD6D222}"/>
              </a:ext>
            </a:extLst>
          </p:cNvPr>
          <p:cNvCxnSpPr>
            <a:cxnSpLocks/>
          </p:cNvCxnSpPr>
          <p:nvPr/>
        </p:nvCxnSpPr>
        <p:spPr>
          <a:xfrm>
            <a:off x="6880328" y="3252041"/>
            <a:ext cx="0" cy="323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descr="A blue and grey logo&#10;&#10;Description automatically generated">
            <a:extLst>
              <a:ext uri="{FF2B5EF4-FFF2-40B4-BE49-F238E27FC236}">
                <a16:creationId xmlns:a16="http://schemas.microsoft.com/office/drawing/2014/main" id="{6AA72C06-4678-4728-7338-CC3820EBAA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5681" y="3381974"/>
            <a:ext cx="261053" cy="228421"/>
          </a:xfrm>
          <a:prstGeom prst="rect">
            <a:avLst/>
          </a:prstGeom>
        </p:spPr>
      </p:pic>
      <p:pic>
        <p:nvPicPr>
          <p:cNvPr id="85" name="Picture 84" descr="A blue and yellow snake logo&#10;&#10;Description automatically generated">
            <a:extLst>
              <a:ext uri="{FF2B5EF4-FFF2-40B4-BE49-F238E27FC236}">
                <a16:creationId xmlns:a16="http://schemas.microsoft.com/office/drawing/2014/main" id="{ADA776F8-4C38-1A2B-67A8-8116885000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64037" y="3270127"/>
            <a:ext cx="261830" cy="287358"/>
          </a:xfrm>
          <a:prstGeom prst="rect">
            <a:avLst/>
          </a:prstGeom>
        </p:spPr>
      </p:pic>
      <p:cxnSp>
        <p:nvCxnSpPr>
          <p:cNvPr id="86" name="Straight Arrow Connector 85">
            <a:extLst>
              <a:ext uri="{FF2B5EF4-FFF2-40B4-BE49-F238E27FC236}">
                <a16:creationId xmlns:a16="http://schemas.microsoft.com/office/drawing/2014/main" id="{BEDD5788-DD73-4C88-32F3-E0E0740F34A1}"/>
              </a:ext>
            </a:extLst>
          </p:cNvPr>
          <p:cNvCxnSpPr>
            <a:cxnSpLocks/>
          </p:cNvCxnSpPr>
          <p:nvPr/>
        </p:nvCxnSpPr>
        <p:spPr>
          <a:xfrm>
            <a:off x="7360697" y="3831134"/>
            <a:ext cx="2696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610A855-F170-384D-BED8-7E97C10654AF}"/>
              </a:ext>
            </a:extLst>
          </p:cNvPr>
          <p:cNvSpPr/>
          <p:nvPr/>
        </p:nvSpPr>
        <p:spPr>
          <a:xfrm>
            <a:off x="6337096" y="3622853"/>
            <a:ext cx="1745358" cy="1621913"/>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i="1" dirty="0">
              <a:solidFill>
                <a:schemeClr val="tx1"/>
              </a:solidFill>
            </a:endParaRPr>
          </a:p>
          <a:p>
            <a:pPr algn="ctr"/>
            <a:endParaRPr lang="en-US" sz="800" i="1" dirty="0">
              <a:solidFill>
                <a:schemeClr val="tx1"/>
              </a:solidFill>
            </a:endParaRPr>
          </a:p>
          <a:p>
            <a:pPr algn="ctr"/>
            <a:endParaRPr lang="en-US" sz="800" i="1" dirty="0">
              <a:solidFill>
                <a:schemeClr val="tx1"/>
              </a:solidFill>
            </a:endParaRPr>
          </a:p>
          <a:p>
            <a:pPr algn="ctr"/>
            <a:endParaRPr lang="en-US" sz="800" b="1" i="1" dirty="0">
              <a:solidFill>
                <a:schemeClr val="tx1"/>
              </a:solidFill>
            </a:endParaRPr>
          </a:p>
          <a:p>
            <a:pPr algn="ctr"/>
            <a:r>
              <a:rPr lang="en-US" sz="800" b="1" dirty="0">
                <a:solidFill>
                  <a:schemeClr val="tx1"/>
                </a:solidFill>
                <a:latin typeface="Aptos" panose="020B0004020202020204" pitchFamily="34" charset="0"/>
              </a:rPr>
              <a:t>Zero-shot classification</a:t>
            </a:r>
          </a:p>
          <a:p>
            <a:pPr algn="ctr"/>
            <a:endParaRPr lang="en-US" sz="800" b="1" i="1" dirty="0">
              <a:solidFill>
                <a:schemeClr val="tx1"/>
              </a:solidFill>
              <a:latin typeface="Aptos" panose="020B0004020202020204" pitchFamily="34" charset="0"/>
            </a:endParaRPr>
          </a:p>
          <a:p>
            <a:pPr algn="ctr"/>
            <a:r>
              <a:rPr lang="en-US" sz="800" i="1" dirty="0">
                <a:solidFill>
                  <a:schemeClr val="tx1"/>
                </a:solidFill>
                <a:latin typeface="Aptos" panose="020B0004020202020204" pitchFamily="34" charset="0"/>
              </a:rPr>
              <a:t>“Which of the following subfields / topics does this research paper belong to:”</a:t>
            </a:r>
          </a:p>
          <a:p>
            <a:pPr algn="ctr"/>
            <a:r>
              <a:rPr lang="en-US" sz="800" i="1" dirty="0">
                <a:solidFill>
                  <a:schemeClr val="tx1"/>
                </a:solidFill>
                <a:latin typeface="Aptos" panose="020B0004020202020204" pitchFamily="34" charset="0"/>
              </a:rPr>
              <a:t>A</a:t>
            </a:r>
          </a:p>
          <a:p>
            <a:pPr algn="ctr"/>
            <a:r>
              <a:rPr lang="en-US" sz="800" i="1" dirty="0">
                <a:solidFill>
                  <a:schemeClr val="tx1"/>
                </a:solidFill>
                <a:latin typeface="Aptos" panose="020B0004020202020204" pitchFamily="34" charset="0"/>
              </a:rPr>
              <a:t>B</a:t>
            </a:r>
          </a:p>
          <a:p>
            <a:pPr algn="ctr"/>
            <a:r>
              <a:rPr lang="en-US" sz="800" i="1" dirty="0">
                <a:solidFill>
                  <a:schemeClr val="tx1"/>
                </a:solidFill>
                <a:latin typeface="Aptos" panose="020B0004020202020204" pitchFamily="34" charset="0"/>
              </a:rPr>
              <a:t>C</a:t>
            </a:r>
          </a:p>
          <a:p>
            <a:pPr algn="ctr"/>
            <a:r>
              <a:rPr lang="en-US" sz="800" i="1" dirty="0">
                <a:solidFill>
                  <a:schemeClr val="tx1"/>
                </a:solidFill>
                <a:latin typeface="Aptos" panose="020B0004020202020204" pitchFamily="34" charset="0"/>
              </a:rPr>
              <a:t>…</a:t>
            </a:r>
          </a:p>
        </p:txBody>
      </p:sp>
      <p:sp>
        <p:nvSpPr>
          <p:cNvPr id="2" name="TextBox 1">
            <a:extLst>
              <a:ext uri="{FF2B5EF4-FFF2-40B4-BE49-F238E27FC236}">
                <a16:creationId xmlns:a16="http://schemas.microsoft.com/office/drawing/2014/main" id="{8F651FE1-2CE0-9B70-29E1-36B11B50CFB8}"/>
              </a:ext>
            </a:extLst>
          </p:cNvPr>
          <p:cNvSpPr txBox="1"/>
          <p:nvPr/>
        </p:nvSpPr>
        <p:spPr>
          <a:xfrm>
            <a:off x="8029717" y="3611794"/>
            <a:ext cx="1096327" cy="415498"/>
          </a:xfrm>
          <a:prstGeom prst="rect">
            <a:avLst/>
          </a:prstGeom>
          <a:noFill/>
        </p:spPr>
        <p:txBody>
          <a:bodyPr wrap="square">
            <a:spAutoFit/>
          </a:bodyPr>
          <a:lstStyle/>
          <a:p>
            <a:r>
              <a:rPr lang="en-US" sz="1050" dirty="0">
                <a:latin typeface="Aptos" panose="020B0004020202020204" pitchFamily="34" charset="0"/>
              </a:rPr>
              <a:t>Subfield / topic classification</a:t>
            </a:r>
          </a:p>
        </p:txBody>
      </p:sp>
    </p:spTree>
    <p:extLst>
      <p:ext uri="{BB962C8B-B14F-4D97-AF65-F5344CB8AC3E}">
        <p14:creationId xmlns:p14="http://schemas.microsoft.com/office/powerpoint/2010/main" val="5577481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15</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Future Outlook</a:t>
            </a:r>
            <a:endParaRPr lang="en-DE" dirty="0"/>
          </a:p>
        </p:txBody>
      </p:sp>
      <p:sp>
        <p:nvSpPr>
          <p:cNvPr id="2" name="Content Placeholder 1">
            <a:extLst>
              <a:ext uri="{FF2B5EF4-FFF2-40B4-BE49-F238E27FC236}">
                <a16:creationId xmlns:a16="http://schemas.microsoft.com/office/drawing/2014/main" id="{8D66070A-B3BC-2AAB-363C-2083B6552D31}"/>
              </a:ext>
            </a:extLst>
          </p:cNvPr>
          <p:cNvSpPr>
            <a:spLocks noGrp="1"/>
          </p:cNvSpPr>
          <p:nvPr>
            <p:ph idx="1"/>
          </p:nvPr>
        </p:nvSpPr>
        <p:spPr>
          <a:xfrm>
            <a:off x="462407" y="1114045"/>
            <a:ext cx="8463199" cy="2314979"/>
          </a:xfrm>
        </p:spPr>
        <p:txBody>
          <a:bodyPr>
            <a:normAutofit fontScale="92500" lnSpcReduction="10000"/>
          </a:bodyPr>
          <a:lstStyle/>
          <a:p>
            <a:r>
              <a:rPr lang="en-US" sz="1100" dirty="0">
                <a:latin typeface="Aptos" panose="020B0004020202020204" pitchFamily="34" charset="0"/>
              </a:rPr>
              <a:t>Submit results on replicability in </a:t>
            </a:r>
            <a:r>
              <a:rPr lang="en-US" sz="1100" i="1" dirty="0">
                <a:latin typeface="Aptos" panose="020B0004020202020204" pitchFamily="34" charset="0"/>
              </a:rPr>
              <a:t>Academy of Management (AMJ)</a:t>
            </a:r>
            <a:endParaRPr lang="en-US" sz="1100" dirty="0">
              <a:latin typeface="Aptos" panose="020B0004020202020204" pitchFamily="34" charset="0"/>
            </a:endParaRPr>
          </a:p>
          <a:p>
            <a:r>
              <a:rPr lang="en-US" sz="1100" dirty="0">
                <a:latin typeface="Aptos" panose="020B0004020202020204" pitchFamily="34" charset="0"/>
              </a:rPr>
              <a:t>Improve accessibility</a:t>
            </a:r>
          </a:p>
          <a:p>
            <a:pPr lvl="1"/>
            <a:r>
              <a:rPr lang="en-US" sz="1000" dirty="0">
                <a:latin typeface="Aptos" panose="020B0004020202020204" pitchFamily="34" charset="0"/>
              </a:rPr>
              <a:t>Documentation</a:t>
            </a:r>
          </a:p>
          <a:p>
            <a:pPr lvl="1"/>
            <a:r>
              <a:rPr lang="en-US" sz="1000" dirty="0">
                <a:latin typeface="Aptos" panose="020B0004020202020204" pitchFamily="34" charset="0"/>
              </a:rPr>
              <a:t>Deployment </a:t>
            </a:r>
          </a:p>
          <a:p>
            <a:r>
              <a:rPr lang="en-US" sz="1100" dirty="0">
                <a:latin typeface="Aptos" panose="020B0004020202020204" pitchFamily="34" charset="0"/>
              </a:rPr>
              <a:t>Test generalizability beyond AMJ and management science</a:t>
            </a:r>
          </a:p>
          <a:p>
            <a:pPr lvl="1"/>
            <a:r>
              <a:rPr lang="en-US" sz="1000" dirty="0">
                <a:latin typeface="Aptos" panose="020B0004020202020204" pitchFamily="34" charset="0"/>
              </a:rPr>
              <a:t>What is the availability of full-texts in other fields?</a:t>
            </a:r>
          </a:p>
          <a:p>
            <a:pPr lvl="1"/>
            <a:r>
              <a:rPr lang="en-US" sz="1000" dirty="0">
                <a:latin typeface="Aptos" panose="020B0004020202020204" pitchFamily="34" charset="0"/>
              </a:rPr>
              <a:t>Are the results reported precisely enough to be usable?</a:t>
            </a:r>
          </a:p>
          <a:p>
            <a:r>
              <a:rPr lang="en-US" sz="1100" dirty="0">
                <a:latin typeface="Aptos" panose="020B0004020202020204" pitchFamily="34" charset="0"/>
              </a:rPr>
              <a:t>Implement additional features to extract and classify information</a:t>
            </a:r>
          </a:p>
          <a:p>
            <a:pPr lvl="1"/>
            <a:r>
              <a:rPr lang="en-US" sz="1000" dirty="0">
                <a:latin typeface="Aptos" panose="020B0004020202020204" pitchFamily="34" charset="0"/>
              </a:rPr>
              <a:t>Full-text extraction directly from website html</a:t>
            </a:r>
          </a:p>
          <a:p>
            <a:pPr lvl="1"/>
            <a:r>
              <a:rPr lang="en-US" sz="1000" dirty="0">
                <a:latin typeface="Aptos" panose="020B0004020202020204" pitchFamily="34" charset="0"/>
              </a:rPr>
              <a:t>vision-based pdf classification and information extraction</a:t>
            </a:r>
          </a:p>
          <a:p>
            <a:pPr lvl="1"/>
            <a:r>
              <a:rPr lang="en-US" sz="1000" dirty="0">
                <a:latin typeface="Aptos" panose="020B0004020202020204" pitchFamily="34" charset="0"/>
              </a:rPr>
              <a:t>Creating citation network took &gt; 3 weeks of constantly downloading data, so currently not scalable</a:t>
            </a:r>
          </a:p>
          <a:p>
            <a:r>
              <a:rPr lang="en-US" sz="1100" dirty="0">
                <a:latin typeface="Aptos" panose="020B0004020202020204" pitchFamily="34" charset="0"/>
              </a:rPr>
              <a:t>Provide free, open-source alternative for remaining parts (e.g., Llama / </a:t>
            </a:r>
            <a:r>
              <a:rPr lang="en-US" sz="1100" dirty="0" err="1">
                <a:latin typeface="Aptos" panose="020B0004020202020204" pitchFamily="34" charset="0"/>
              </a:rPr>
              <a:t>oLlama</a:t>
            </a:r>
            <a:r>
              <a:rPr lang="en-US" sz="1100" dirty="0">
                <a:latin typeface="Aptos" panose="020B0004020202020204" pitchFamily="34" charset="0"/>
              </a:rPr>
              <a:t> instead of OpenAI)</a:t>
            </a:r>
            <a:endParaRPr lang="en-US" dirty="0">
              <a:latin typeface="Aptos" panose="020B0004020202020204" pitchFamily="34" charset="0"/>
            </a:endParaRPr>
          </a:p>
        </p:txBody>
      </p:sp>
      <p:grpSp>
        <p:nvGrpSpPr>
          <p:cNvPr id="20" name="Group 19">
            <a:extLst>
              <a:ext uri="{FF2B5EF4-FFF2-40B4-BE49-F238E27FC236}">
                <a16:creationId xmlns:a16="http://schemas.microsoft.com/office/drawing/2014/main" id="{B3ABD1F8-732C-4875-2C0F-AAEF98808F48}"/>
              </a:ext>
            </a:extLst>
          </p:cNvPr>
          <p:cNvGrpSpPr/>
          <p:nvPr/>
        </p:nvGrpSpPr>
        <p:grpSpPr>
          <a:xfrm>
            <a:off x="2034107" y="2019955"/>
            <a:ext cx="6912567" cy="3363506"/>
            <a:chOff x="2034107" y="2019955"/>
            <a:chExt cx="6912567" cy="3363506"/>
          </a:xfrm>
        </p:grpSpPr>
        <p:grpSp>
          <p:nvGrpSpPr>
            <p:cNvPr id="6" name="Group 5">
              <a:extLst>
                <a:ext uri="{FF2B5EF4-FFF2-40B4-BE49-F238E27FC236}">
                  <a16:creationId xmlns:a16="http://schemas.microsoft.com/office/drawing/2014/main" id="{DE9BBF8A-A48B-2A79-FCAC-E1D0A0E8A45E}"/>
                </a:ext>
              </a:extLst>
            </p:cNvPr>
            <p:cNvGrpSpPr/>
            <p:nvPr/>
          </p:nvGrpSpPr>
          <p:grpSpPr>
            <a:xfrm>
              <a:off x="2034107" y="4036242"/>
              <a:ext cx="600117" cy="668290"/>
              <a:chOff x="6032801" y="3018823"/>
              <a:chExt cx="762595" cy="849225"/>
            </a:xfrm>
          </p:grpSpPr>
          <p:pic>
            <p:nvPicPr>
              <p:cNvPr id="7" name="Picture 6" descr="A white paper with orange text and a black background&#10;&#10;Description automatically generated">
                <a:extLst>
                  <a:ext uri="{FF2B5EF4-FFF2-40B4-BE49-F238E27FC236}">
                    <a16:creationId xmlns:a16="http://schemas.microsoft.com/office/drawing/2014/main" id="{FE54138C-437A-B656-D6CA-B6F95A2DB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 name="Picture 7" descr="A white paper with orange text and a black background&#10;&#10;Description automatically generated">
                <a:extLst>
                  <a:ext uri="{FF2B5EF4-FFF2-40B4-BE49-F238E27FC236}">
                    <a16:creationId xmlns:a16="http://schemas.microsoft.com/office/drawing/2014/main" id="{33A81F54-8243-AF88-E1F7-BFA0B159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 name="Picture 8" descr="A white paper with orange text and a black background&#10;&#10;Description automatically generated">
                <a:extLst>
                  <a:ext uri="{FF2B5EF4-FFF2-40B4-BE49-F238E27FC236}">
                    <a16:creationId xmlns:a16="http://schemas.microsoft.com/office/drawing/2014/main" id="{C4B09BD1-3C83-8B60-3A68-C213DBFC2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cxnSp>
          <p:nvCxnSpPr>
            <p:cNvPr id="10" name="Straight Arrow Connector 9">
              <a:extLst>
                <a:ext uri="{FF2B5EF4-FFF2-40B4-BE49-F238E27FC236}">
                  <a16:creationId xmlns:a16="http://schemas.microsoft.com/office/drawing/2014/main" id="{75C6C0FF-3C1E-4712-055A-E8A1B3791EDB}"/>
                </a:ext>
              </a:extLst>
            </p:cNvPr>
            <p:cNvCxnSpPr>
              <a:cxnSpLocks/>
            </p:cNvCxnSpPr>
            <p:nvPr/>
          </p:nvCxnSpPr>
          <p:spPr>
            <a:xfrm>
              <a:off x="2586766" y="4422376"/>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blue and grey logo&#10;&#10;Description automatically generated">
              <a:extLst>
                <a:ext uri="{FF2B5EF4-FFF2-40B4-BE49-F238E27FC236}">
                  <a16:creationId xmlns:a16="http://schemas.microsoft.com/office/drawing/2014/main" id="{2F6295CA-20F3-E9D8-38DA-4C395373D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073" y="4463489"/>
              <a:ext cx="261053" cy="228421"/>
            </a:xfrm>
            <a:prstGeom prst="rect">
              <a:avLst/>
            </a:prstGeom>
          </p:spPr>
        </p:pic>
        <p:grpSp>
          <p:nvGrpSpPr>
            <p:cNvPr id="12" name="Group 11">
              <a:extLst>
                <a:ext uri="{FF2B5EF4-FFF2-40B4-BE49-F238E27FC236}">
                  <a16:creationId xmlns:a16="http://schemas.microsoft.com/office/drawing/2014/main" id="{BB6B3794-9F8A-2AD5-4B33-A123B116D7EF}"/>
                </a:ext>
              </a:extLst>
            </p:cNvPr>
            <p:cNvGrpSpPr/>
            <p:nvPr/>
          </p:nvGrpSpPr>
          <p:grpSpPr>
            <a:xfrm>
              <a:off x="3005419" y="3461291"/>
              <a:ext cx="1121021" cy="1922170"/>
              <a:chOff x="7051836" y="2838105"/>
              <a:chExt cx="1121021" cy="1922170"/>
            </a:xfrm>
          </p:grpSpPr>
          <p:sp>
            <p:nvSpPr>
              <p:cNvPr id="13" name="Rectangle 12">
                <a:extLst>
                  <a:ext uri="{FF2B5EF4-FFF2-40B4-BE49-F238E27FC236}">
                    <a16:creationId xmlns:a16="http://schemas.microsoft.com/office/drawing/2014/main" id="{B0C43D76-26CE-542D-0A0D-3A3D874A4179}"/>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4" name="Picture 13" descr="A black and white icon of a magnifying glass and papers&#10;&#10;Description automatically generated">
                <a:extLst>
                  <a:ext uri="{FF2B5EF4-FFF2-40B4-BE49-F238E27FC236}">
                    <a16:creationId xmlns:a16="http://schemas.microsoft.com/office/drawing/2014/main" id="{07622D02-AD92-0F3E-3503-A604FB071B8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5" name="TextBox 14">
                <a:extLst>
                  <a:ext uri="{FF2B5EF4-FFF2-40B4-BE49-F238E27FC236}">
                    <a16:creationId xmlns:a16="http://schemas.microsoft.com/office/drawing/2014/main" id="{C3797930-B5B3-22D6-C072-E754E58992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6" name="Picture 15" descr="A check mark and check mark&#10;&#10;Description automatically generated">
                <a:extLst>
                  <a:ext uri="{FF2B5EF4-FFF2-40B4-BE49-F238E27FC236}">
                    <a16:creationId xmlns:a16="http://schemas.microsoft.com/office/drawing/2014/main" id="{D09E9E06-BAC6-A732-C14E-0A87F6300207}"/>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7" name="Straight Arrow Connector 16">
                <a:extLst>
                  <a:ext uri="{FF2B5EF4-FFF2-40B4-BE49-F238E27FC236}">
                    <a16:creationId xmlns:a16="http://schemas.microsoft.com/office/drawing/2014/main" id="{C45D8BF5-900B-A2C5-78D1-8556F5CDE66C}"/>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E3078F-3C65-3583-F8EB-DB4A117C6A25}"/>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9" name="Straight Arrow Connector 18">
                <a:extLst>
                  <a:ext uri="{FF2B5EF4-FFF2-40B4-BE49-F238E27FC236}">
                    <a16:creationId xmlns:a16="http://schemas.microsoft.com/office/drawing/2014/main" id="{8A57B9A0-38DD-40FE-79F1-8AF29475E016}"/>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F52718-4213-D6D5-CB4F-F685455F7AC3}"/>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22" name="Straight Arrow Connector 21">
                <a:extLst>
                  <a:ext uri="{FF2B5EF4-FFF2-40B4-BE49-F238E27FC236}">
                    <a16:creationId xmlns:a16="http://schemas.microsoft.com/office/drawing/2014/main" id="{D76BB2DF-4026-706C-478A-B2D29255519A}"/>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E9E067-CF10-3501-27E2-77C585995783}"/>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cxnSp>
          <p:nvCxnSpPr>
            <p:cNvPr id="25" name="Straight Arrow Connector 24">
              <a:extLst>
                <a:ext uri="{FF2B5EF4-FFF2-40B4-BE49-F238E27FC236}">
                  <a16:creationId xmlns:a16="http://schemas.microsoft.com/office/drawing/2014/main" id="{140AF81B-32E2-F06E-F9B0-4AEC49D8CB82}"/>
                </a:ext>
              </a:extLst>
            </p:cNvPr>
            <p:cNvCxnSpPr>
              <a:cxnSpLocks/>
            </p:cNvCxnSpPr>
            <p:nvPr/>
          </p:nvCxnSpPr>
          <p:spPr>
            <a:xfrm flipV="1">
              <a:off x="5756453" y="4351082"/>
              <a:ext cx="800651"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blue and yellow snake logo&#10;&#10;Description automatically generated">
              <a:extLst>
                <a:ext uri="{FF2B5EF4-FFF2-40B4-BE49-F238E27FC236}">
                  <a16:creationId xmlns:a16="http://schemas.microsoft.com/office/drawing/2014/main" id="{687E5264-82B9-7E2F-78C1-DF1AE8F700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5813" y="4415782"/>
              <a:ext cx="344391" cy="377969"/>
            </a:xfrm>
            <a:prstGeom prst="rect">
              <a:avLst/>
            </a:prstGeom>
          </p:spPr>
        </p:pic>
        <p:pic>
          <p:nvPicPr>
            <p:cNvPr id="27" name="Picture 26" descr="A red file with white text&#10;&#10;Description automatically generated">
              <a:extLst>
                <a:ext uri="{FF2B5EF4-FFF2-40B4-BE49-F238E27FC236}">
                  <a16:creationId xmlns:a16="http://schemas.microsoft.com/office/drawing/2014/main" id="{F27415AB-69F3-0B01-6FDE-8AB9C31CA1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0664" y="3991291"/>
              <a:ext cx="677899" cy="677899"/>
            </a:xfrm>
            <a:prstGeom prst="rect">
              <a:avLst/>
            </a:prstGeom>
          </p:spPr>
        </p:pic>
        <p:sp>
          <p:nvSpPr>
            <p:cNvPr id="29" name="TextBox 28">
              <a:extLst>
                <a:ext uri="{FF2B5EF4-FFF2-40B4-BE49-F238E27FC236}">
                  <a16:creationId xmlns:a16="http://schemas.microsoft.com/office/drawing/2014/main" id="{6BE864BA-BBB1-3C74-4A67-604A67218FA9}"/>
                </a:ext>
              </a:extLst>
            </p:cNvPr>
            <p:cNvSpPr txBox="1"/>
            <p:nvPr/>
          </p:nvSpPr>
          <p:spPr>
            <a:xfrm>
              <a:off x="5756453" y="4100347"/>
              <a:ext cx="723275" cy="261610"/>
            </a:xfrm>
            <a:prstGeom prst="rect">
              <a:avLst/>
            </a:prstGeom>
            <a:noFill/>
          </p:spPr>
          <p:txBody>
            <a:bodyPr wrap="none" rtlCol="0">
              <a:spAutoFit/>
            </a:bodyPr>
            <a:lstStyle/>
            <a:p>
              <a:r>
                <a:rPr lang="en-US" sz="1100" dirty="0" err="1">
                  <a:latin typeface="Consolas" panose="020B0609020204030204" pitchFamily="49" charset="0"/>
                </a:rPr>
                <a:t>ColPali</a:t>
              </a:r>
              <a:endParaRPr lang="en-DE" sz="1400" dirty="0">
                <a:latin typeface="Consolas" panose="020B0609020204030204" pitchFamily="49" charset="0"/>
              </a:endParaRPr>
            </a:p>
          </p:txBody>
        </p:sp>
        <p:grpSp>
          <p:nvGrpSpPr>
            <p:cNvPr id="49" name="Group 48">
              <a:extLst>
                <a:ext uri="{FF2B5EF4-FFF2-40B4-BE49-F238E27FC236}">
                  <a16:creationId xmlns:a16="http://schemas.microsoft.com/office/drawing/2014/main" id="{6F6D15FC-E470-0183-D4A4-47C00CC38DF3}"/>
                </a:ext>
              </a:extLst>
            </p:cNvPr>
            <p:cNvGrpSpPr/>
            <p:nvPr/>
          </p:nvGrpSpPr>
          <p:grpSpPr>
            <a:xfrm>
              <a:off x="6741498" y="2019955"/>
              <a:ext cx="2205176" cy="3167538"/>
              <a:chOff x="6735890" y="2120428"/>
              <a:chExt cx="2205176" cy="3167538"/>
            </a:xfrm>
          </p:grpSpPr>
          <p:sp>
            <p:nvSpPr>
              <p:cNvPr id="24" name="Rectangle 23">
                <a:extLst>
                  <a:ext uri="{FF2B5EF4-FFF2-40B4-BE49-F238E27FC236}">
                    <a16:creationId xmlns:a16="http://schemas.microsoft.com/office/drawing/2014/main" id="{5DCA3DD9-C6E2-1016-EDFC-4D1A6118DCBE}"/>
                  </a:ext>
                </a:extLst>
              </p:cNvPr>
              <p:cNvSpPr/>
              <p:nvPr/>
            </p:nvSpPr>
            <p:spPr>
              <a:xfrm>
                <a:off x="6735890" y="2142731"/>
                <a:ext cx="2205176" cy="31452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8" name="Picture 27" descr="A logo with text and a flower&#10;&#10;Description automatically generated">
                <a:extLst>
                  <a:ext uri="{FF2B5EF4-FFF2-40B4-BE49-F238E27FC236}">
                    <a16:creationId xmlns:a16="http://schemas.microsoft.com/office/drawing/2014/main" id="{4EB9A70A-4A9B-7189-8D58-48F9DC0D429A}"/>
                  </a:ext>
                </a:extLst>
              </p:cNvPr>
              <p:cNvPicPr>
                <a:picLocks noChangeAspect="1"/>
              </p:cNvPicPr>
              <p:nvPr/>
            </p:nvPicPr>
            <p:blipFill rotWithShape="1">
              <a:blip r:embed="rId9">
                <a:extLst>
                  <a:ext uri="{28A0092B-C50C-407E-A947-70E740481C1C}">
                    <a14:useLocalDpi xmlns:a14="http://schemas.microsoft.com/office/drawing/2010/main" val="0"/>
                  </a:ext>
                </a:extLst>
              </a:blip>
              <a:srcRect l="21902" t="9563" r="24994" b="8640"/>
              <a:stretch/>
            </p:blipFill>
            <p:spPr>
              <a:xfrm>
                <a:off x="7592992" y="3859226"/>
                <a:ext cx="407497" cy="47076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BCC5742F-5A00-EF18-88D6-64407AD2D1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17629" y="2329280"/>
                <a:ext cx="325707" cy="395171"/>
              </a:xfrm>
              <a:prstGeom prst="rect">
                <a:avLst/>
              </a:prstGeom>
            </p:spPr>
          </p:pic>
          <p:sp>
            <p:nvSpPr>
              <p:cNvPr id="32" name="TextBox 31">
                <a:extLst>
                  <a:ext uri="{FF2B5EF4-FFF2-40B4-BE49-F238E27FC236}">
                    <a16:creationId xmlns:a16="http://schemas.microsoft.com/office/drawing/2014/main" id="{1E11BE90-D844-A0CD-E496-2058029EEAD4}"/>
                  </a:ext>
                </a:extLst>
              </p:cNvPr>
              <p:cNvSpPr txBox="1"/>
              <p:nvPr/>
            </p:nvSpPr>
            <p:spPr>
              <a:xfrm>
                <a:off x="7245543" y="2120428"/>
                <a:ext cx="1210588" cy="230832"/>
              </a:xfrm>
              <a:prstGeom prst="rect">
                <a:avLst/>
              </a:prstGeom>
              <a:noFill/>
            </p:spPr>
            <p:txBody>
              <a:bodyPr wrap="none" rtlCol="0">
                <a:spAutoFit/>
              </a:bodyPr>
              <a:lstStyle/>
              <a:p>
                <a:r>
                  <a:rPr lang="en-US" sz="900" dirty="0">
                    <a:latin typeface="Consolas" panose="020B0609020204030204" pitchFamily="49" charset="0"/>
                  </a:rPr>
                  <a:t>RAG vector store</a:t>
                </a:r>
                <a:endParaRPr lang="en-DE" sz="1050" dirty="0">
                  <a:latin typeface="Consolas" panose="020B0609020204030204" pitchFamily="49" charset="0"/>
                </a:endParaRPr>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AB4A2085-DDC1-13C5-F637-CD5FE21B88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43336" y="2329280"/>
                <a:ext cx="226743" cy="226743"/>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DA99847D-194A-7CBE-944B-3C8CCE898E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5581" y="2329280"/>
                <a:ext cx="226743" cy="226743"/>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8C0153A3-D425-EEEB-3150-EA42190C1D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5936" y="2329280"/>
                <a:ext cx="226743" cy="226743"/>
              </a:xfrm>
              <a:prstGeom prst="rect">
                <a:avLst/>
              </a:prstGeom>
            </p:spPr>
          </p:pic>
          <p:cxnSp>
            <p:nvCxnSpPr>
              <p:cNvPr id="36" name="Straight Arrow Connector 35">
                <a:extLst>
                  <a:ext uri="{FF2B5EF4-FFF2-40B4-BE49-F238E27FC236}">
                    <a16:creationId xmlns:a16="http://schemas.microsoft.com/office/drawing/2014/main" id="{8B835052-C1DA-707D-4632-A8311CF8F9ED}"/>
                  </a:ext>
                </a:extLst>
              </p:cNvPr>
              <p:cNvCxnSpPr>
                <a:cxnSpLocks/>
              </p:cNvCxnSpPr>
              <p:nvPr/>
            </p:nvCxnSpPr>
            <p:spPr>
              <a:xfrm>
                <a:off x="7793809" y="3630738"/>
                <a:ext cx="0" cy="200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636421-4B61-8E3B-AF65-6B48356B5820}"/>
                  </a:ext>
                </a:extLst>
              </p:cNvPr>
              <p:cNvSpPr txBox="1"/>
              <p:nvPr/>
            </p:nvSpPr>
            <p:spPr>
              <a:xfrm>
                <a:off x="6897816" y="2729040"/>
                <a:ext cx="1934657" cy="338554"/>
              </a:xfrm>
              <a:prstGeom prst="rect">
                <a:avLst/>
              </a:prstGeom>
              <a:noFill/>
            </p:spPr>
            <p:txBody>
              <a:bodyPr wrap="square" rtlCol="0">
                <a:spAutoFit/>
              </a:bodyPr>
              <a:lstStyle/>
              <a:p>
                <a:r>
                  <a:rPr lang="en-US" sz="800" dirty="0"/>
                  <a:t>“On which page are hypotheses / results reported?”</a:t>
                </a:r>
                <a:endParaRPr lang="en-DE" sz="1000" dirty="0"/>
              </a:p>
            </p:txBody>
          </p:sp>
          <p:cxnSp>
            <p:nvCxnSpPr>
              <p:cNvPr id="38" name="Straight Arrow Connector 37">
                <a:extLst>
                  <a:ext uri="{FF2B5EF4-FFF2-40B4-BE49-F238E27FC236}">
                    <a16:creationId xmlns:a16="http://schemas.microsoft.com/office/drawing/2014/main" id="{67F02579-32B5-87D2-BFCD-95E07471A6C4}"/>
                  </a:ext>
                </a:extLst>
              </p:cNvPr>
              <p:cNvCxnSpPr>
                <a:cxnSpLocks/>
              </p:cNvCxnSpPr>
              <p:nvPr/>
            </p:nvCxnSpPr>
            <p:spPr>
              <a:xfrm>
                <a:off x="7806317" y="3058324"/>
                <a:ext cx="0" cy="200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56E18F1-72CE-24CE-FE6B-2C800D1EB1F5}"/>
                  </a:ext>
                </a:extLst>
              </p:cNvPr>
              <p:cNvSpPr txBox="1"/>
              <p:nvPr/>
            </p:nvSpPr>
            <p:spPr>
              <a:xfrm>
                <a:off x="6902059" y="4295030"/>
                <a:ext cx="1934657" cy="461665"/>
              </a:xfrm>
              <a:prstGeom prst="rect">
                <a:avLst/>
              </a:prstGeom>
              <a:noFill/>
            </p:spPr>
            <p:txBody>
              <a:bodyPr wrap="square" rtlCol="0">
                <a:spAutoFit/>
              </a:bodyPr>
              <a:lstStyle/>
              <a:p>
                <a:r>
                  <a:rPr lang="en-US" sz="800" dirty="0"/>
                  <a:t>“What are the hypotheses of the paper and what are the test statistics for the main results?”</a:t>
                </a:r>
                <a:endParaRPr lang="en-DE" sz="800" dirty="0"/>
              </a:p>
            </p:txBody>
          </p:sp>
          <p:pic>
            <p:nvPicPr>
              <p:cNvPr id="40" name="Picture 39" descr="A black background with a black square&#10;&#10;Description automatically generated with medium confidence">
                <a:extLst>
                  <a:ext uri="{FF2B5EF4-FFF2-40B4-BE49-F238E27FC236}">
                    <a16:creationId xmlns:a16="http://schemas.microsoft.com/office/drawing/2014/main" id="{73389821-CF19-18BD-B6CB-83DA1359D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6792" y="3270075"/>
                <a:ext cx="360663" cy="360663"/>
              </a:xfrm>
              <a:prstGeom prst="rect">
                <a:avLst/>
              </a:prstGeom>
            </p:spPr>
          </p:pic>
          <p:pic>
            <p:nvPicPr>
              <p:cNvPr id="41" name="Picture 40" descr="A black background with a black square&#10;&#10;Description automatically generated with medium confidence">
                <a:extLst>
                  <a:ext uri="{FF2B5EF4-FFF2-40B4-BE49-F238E27FC236}">
                    <a16:creationId xmlns:a16="http://schemas.microsoft.com/office/drawing/2014/main" id="{E3FEA4FC-4824-8F74-2C7B-4039295AE3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4614" y="3270075"/>
                <a:ext cx="360663" cy="360663"/>
              </a:xfrm>
              <a:prstGeom prst="rect">
                <a:avLst/>
              </a:prstGeom>
            </p:spPr>
          </p:pic>
          <p:sp>
            <p:nvSpPr>
              <p:cNvPr id="42" name="TextBox 41">
                <a:extLst>
                  <a:ext uri="{FF2B5EF4-FFF2-40B4-BE49-F238E27FC236}">
                    <a16:creationId xmlns:a16="http://schemas.microsoft.com/office/drawing/2014/main" id="{CA3C64A9-40BD-87A3-A7CF-7F9F2859D67C}"/>
                  </a:ext>
                </a:extLst>
              </p:cNvPr>
              <p:cNvSpPr txBox="1"/>
              <p:nvPr/>
            </p:nvSpPr>
            <p:spPr>
              <a:xfrm>
                <a:off x="7269633" y="3203805"/>
                <a:ext cx="189346" cy="253916"/>
              </a:xfrm>
              <a:prstGeom prst="rect">
                <a:avLst/>
              </a:prstGeom>
              <a:noFill/>
            </p:spPr>
            <p:txBody>
              <a:bodyPr wrap="square" rtlCol="0">
                <a:spAutoFit/>
              </a:bodyPr>
              <a:lstStyle/>
              <a:p>
                <a:r>
                  <a:rPr lang="en-US" sz="1050" dirty="0">
                    <a:latin typeface="Consolas" panose="020B0609020204030204" pitchFamily="49" charset="0"/>
                  </a:rPr>
                  <a:t>3</a:t>
                </a:r>
                <a:endParaRPr lang="en-DE" sz="1050" dirty="0">
                  <a:latin typeface="Consolas" panose="020B0609020204030204" pitchFamily="49" charset="0"/>
                </a:endParaRPr>
              </a:p>
            </p:txBody>
          </p:sp>
          <p:sp>
            <p:nvSpPr>
              <p:cNvPr id="43" name="TextBox 42">
                <a:extLst>
                  <a:ext uri="{FF2B5EF4-FFF2-40B4-BE49-F238E27FC236}">
                    <a16:creationId xmlns:a16="http://schemas.microsoft.com/office/drawing/2014/main" id="{C7FB62B7-8111-344E-AD98-614CA20AB2C5}"/>
                  </a:ext>
                </a:extLst>
              </p:cNvPr>
              <p:cNvSpPr txBox="1"/>
              <p:nvPr/>
            </p:nvSpPr>
            <p:spPr>
              <a:xfrm>
                <a:off x="7750418" y="3210971"/>
                <a:ext cx="189346" cy="253916"/>
              </a:xfrm>
              <a:prstGeom prst="rect">
                <a:avLst/>
              </a:prstGeom>
              <a:noFill/>
            </p:spPr>
            <p:txBody>
              <a:bodyPr wrap="square" rtlCol="0">
                <a:spAutoFit/>
              </a:bodyPr>
              <a:lstStyle/>
              <a:p>
                <a:r>
                  <a:rPr lang="en-US" sz="1050" dirty="0">
                    <a:latin typeface="Consolas" panose="020B0609020204030204" pitchFamily="49" charset="0"/>
                  </a:rPr>
                  <a:t>8</a:t>
                </a:r>
                <a:endParaRPr lang="en-DE" sz="1050" dirty="0">
                  <a:latin typeface="Consolas" panose="020B0609020204030204" pitchFamily="49" charset="0"/>
                </a:endParaRPr>
              </a:p>
            </p:txBody>
          </p:sp>
          <p:cxnSp>
            <p:nvCxnSpPr>
              <p:cNvPr id="44" name="Straight Arrow Connector 43">
                <a:extLst>
                  <a:ext uri="{FF2B5EF4-FFF2-40B4-BE49-F238E27FC236}">
                    <a16:creationId xmlns:a16="http://schemas.microsoft.com/office/drawing/2014/main" id="{8FE73F09-F6FF-8188-5917-2F5A1D4B4D0D}"/>
                  </a:ext>
                </a:extLst>
              </p:cNvPr>
              <p:cNvCxnSpPr>
                <a:cxnSpLocks/>
              </p:cNvCxnSpPr>
              <p:nvPr/>
            </p:nvCxnSpPr>
            <p:spPr>
              <a:xfrm>
                <a:off x="7793809" y="4739492"/>
                <a:ext cx="0" cy="200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CA4405-B2D9-2492-F67A-7A1AC6FBDAE2}"/>
                  </a:ext>
                </a:extLst>
              </p:cNvPr>
              <p:cNvSpPr txBox="1"/>
              <p:nvPr/>
            </p:nvSpPr>
            <p:spPr>
              <a:xfrm>
                <a:off x="6902059" y="4939915"/>
                <a:ext cx="2039007" cy="338554"/>
              </a:xfrm>
              <a:prstGeom prst="rect">
                <a:avLst/>
              </a:prstGeom>
              <a:noFill/>
            </p:spPr>
            <p:txBody>
              <a:bodyPr wrap="square" rtlCol="0">
                <a:spAutoFit/>
              </a:bodyPr>
              <a:lstStyle/>
              <a:p>
                <a:r>
                  <a:rPr lang="en-US" sz="800" dirty="0"/>
                  <a:t>Hypothesis 1: Lorem Ipsum; </a:t>
                </a:r>
              </a:p>
              <a:p>
                <a:r>
                  <a:rPr lang="en-US" sz="800" dirty="0"/>
                  <a:t>Result: Dolor sit, t(</a:t>
                </a:r>
                <a:r>
                  <a:rPr lang="en-US" sz="800" dirty="0" err="1"/>
                  <a:t>df</a:t>
                </a:r>
                <a:r>
                  <a:rPr lang="en-US" sz="800" dirty="0"/>
                  <a:t>)= X, p = .</a:t>
                </a:r>
                <a:r>
                  <a:rPr lang="en-US" sz="800" dirty="0" err="1"/>
                  <a:t>xy</a:t>
                </a:r>
                <a:r>
                  <a:rPr lang="en-US" sz="800" dirty="0"/>
                  <a:t>)</a:t>
                </a:r>
                <a:endParaRPr lang="en-DE" sz="800" dirty="0"/>
              </a:p>
            </p:txBody>
          </p:sp>
        </p:grpSp>
        <p:pic>
          <p:nvPicPr>
            <p:cNvPr id="46" name="Picture 45" descr="A pair of white eyes with brown eyes&#10;&#10;Description automatically generated">
              <a:extLst>
                <a:ext uri="{FF2B5EF4-FFF2-40B4-BE49-F238E27FC236}">
                  <a16:creationId xmlns:a16="http://schemas.microsoft.com/office/drawing/2014/main" id="{9CD80CFA-12CB-B6A7-E5B5-95875768C1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68107" y="3816557"/>
              <a:ext cx="352097" cy="352097"/>
            </a:xfrm>
            <a:prstGeom prst="rect">
              <a:avLst/>
            </a:prstGeom>
          </p:spPr>
        </p:pic>
        <p:cxnSp>
          <p:nvCxnSpPr>
            <p:cNvPr id="47" name="Straight Arrow Connector 46">
              <a:extLst>
                <a:ext uri="{FF2B5EF4-FFF2-40B4-BE49-F238E27FC236}">
                  <a16:creationId xmlns:a16="http://schemas.microsoft.com/office/drawing/2014/main" id="{B4F1E57B-1917-AAA4-52A7-28389946D518}"/>
                </a:ext>
              </a:extLst>
            </p:cNvPr>
            <p:cNvCxnSpPr>
              <a:cxnSpLocks/>
            </p:cNvCxnSpPr>
            <p:nvPr/>
          </p:nvCxnSpPr>
          <p:spPr>
            <a:xfrm>
              <a:off x="4329974" y="4361957"/>
              <a:ext cx="5730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5785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0" indent="0" algn="ctr">
              <a:buNone/>
            </a:pPr>
            <a:r>
              <a:rPr lang="en-US" sz="3200" dirty="0">
                <a:latin typeface="Aptos" panose="020B0004020202020204" pitchFamily="34" charset="0"/>
              </a:rPr>
              <a:t>Thank you for listening</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Code is available</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Feel free to replicate </a:t>
            </a:r>
            <a:r>
              <a:rPr lang="en-US" sz="3200" dirty="0">
                <a:latin typeface="Aptos" panose="020B0004020202020204" pitchFamily="34" charset="0"/>
                <a:sym typeface="Wingdings" panose="05000000000000000000" pitchFamily="2" charset="2"/>
              </a:rPr>
              <a:t></a:t>
            </a:r>
            <a:endParaRPr lang="en-US" sz="3200" dirty="0">
              <a:latin typeface="Aptos" panose="020B0004020202020204" pitchFamily="34" charset="0"/>
            </a:endParaRPr>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16</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That’s all</a:t>
            </a:r>
            <a:endParaRPr lang="en-DE" dirty="0"/>
          </a:p>
        </p:txBody>
      </p:sp>
      <p:pic>
        <p:nvPicPr>
          <p:cNvPr id="7" name="Picture 6" descr="A qr code with black squares&#10;&#10;Description automatically generated">
            <a:extLst>
              <a:ext uri="{FF2B5EF4-FFF2-40B4-BE49-F238E27FC236}">
                <a16:creationId xmlns:a16="http://schemas.microsoft.com/office/drawing/2014/main" id="{71B1E77E-24B9-64D8-53CC-DFE361BA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7" y="2928275"/>
            <a:ext cx="1865602" cy="1865602"/>
          </a:xfrm>
          <a:prstGeom prst="rect">
            <a:avLst/>
          </a:prstGeom>
        </p:spPr>
      </p:pic>
      <p:sp>
        <p:nvSpPr>
          <p:cNvPr id="8" name="TextBox 7">
            <a:extLst>
              <a:ext uri="{FF2B5EF4-FFF2-40B4-BE49-F238E27FC236}">
                <a16:creationId xmlns:a16="http://schemas.microsoft.com/office/drawing/2014/main" id="{DBC91151-BE2F-D605-A49F-ACA16A08F976}"/>
              </a:ext>
            </a:extLst>
          </p:cNvPr>
          <p:cNvSpPr txBox="1"/>
          <p:nvPr/>
        </p:nvSpPr>
        <p:spPr>
          <a:xfrm>
            <a:off x="467944" y="4942889"/>
            <a:ext cx="2023782" cy="369332"/>
          </a:xfrm>
          <a:prstGeom prst="rect">
            <a:avLst/>
          </a:prstGeom>
          <a:noFill/>
        </p:spPr>
        <p:txBody>
          <a:bodyPr wrap="square" rtlCol="0">
            <a:spAutoFit/>
          </a:bodyPr>
          <a:lstStyle/>
          <a:p>
            <a:r>
              <a:rPr lang="en-US" dirty="0">
                <a:latin typeface="Aptos" panose="020B0004020202020204" pitchFamily="34" charset="0"/>
              </a:rPr>
              <a:t>@julianquandt</a:t>
            </a:r>
            <a:endParaRPr lang="en-DE" dirty="0">
              <a:latin typeface="Aptos" panose="020B000402020202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DF0F3CF-43F2-2385-89B8-48787B6B4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8" y="4935957"/>
            <a:ext cx="369333" cy="369333"/>
          </a:xfrm>
          <a:prstGeom prst="rect">
            <a:avLst/>
          </a:prstGeom>
        </p:spPr>
      </p:pic>
      <p:pic>
        <p:nvPicPr>
          <p:cNvPr id="12" name="Picture 11" descr="A blue and white logo&#10;&#10;Description automatically generated">
            <a:extLst>
              <a:ext uri="{FF2B5EF4-FFF2-40B4-BE49-F238E27FC236}">
                <a16:creationId xmlns:a16="http://schemas.microsoft.com/office/drawing/2014/main" id="{79BEE8F5-24A8-5316-1221-8E17356FF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2967" y="4955111"/>
            <a:ext cx="343971" cy="369333"/>
          </a:xfrm>
          <a:prstGeom prst="rect">
            <a:avLst/>
          </a:prstGeom>
        </p:spPr>
      </p:pic>
      <p:sp>
        <p:nvSpPr>
          <p:cNvPr id="13" name="TextBox 12">
            <a:extLst>
              <a:ext uri="{FF2B5EF4-FFF2-40B4-BE49-F238E27FC236}">
                <a16:creationId xmlns:a16="http://schemas.microsoft.com/office/drawing/2014/main" id="{6E0EB4D4-9D68-C9CB-8EF6-163D68101AEE}"/>
              </a:ext>
            </a:extLst>
          </p:cNvPr>
          <p:cNvSpPr txBox="1"/>
          <p:nvPr/>
        </p:nvSpPr>
        <p:spPr>
          <a:xfrm>
            <a:off x="2774310" y="4935957"/>
            <a:ext cx="3680278" cy="369332"/>
          </a:xfrm>
          <a:prstGeom prst="rect">
            <a:avLst/>
          </a:prstGeom>
          <a:noFill/>
        </p:spPr>
        <p:txBody>
          <a:bodyPr wrap="square" rtlCol="0">
            <a:spAutoFit/>
          </a:bodyPr>
          <a:lstStyle/>
          <a:p>
            <a:r>
              <a:rPr lang="en-US" dirty="0">
                <a:latin typeface="Aptos" panose="020B0004020202020204" pitchFamily="34" charset="0"/>
              </a:rPr>
              <a:t>@julianquandt@mastodon.social</a:t>
            </a:r>
            <a:endParaRPr lang="en-DE" dirty="0">
              <a:latin typeface="Aptos" panose="020B0004020202020204" pitchFamily="34" charset="0"/>
            </a:endParaRPr>
          </a:p>
        </p:txBody>
      </p:sp>
    </p:spTree>
    <p:extLst>
      <p:ext uri="{BB962C8B-B14F-4D97-AF65-F5344CB8AC3E}">
        <p14:creationId xmlns:p14="http://schemas.microsoft.com/office/powerpoint/2010/main" val="2745300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2790467" cy="3853905"/>
          </a:xfrm>
        </p:spPr>
        <p:txBody>
          <a:bodyPr>
            <a:normAutofit/>
          </a:bodyPr>
          <a:lstStyle/>
          <a:p>
            <a:r>
              <a:rPr lang="en-US" sz="1400" dirty="0">
                <a:latin typeface="Aptos" panose="020B0004020202020204" pitchFamily="34" charset="0"/>
                <a:sym typeface="Wingdings" panose="05000000000000000000" pitchFamily="2" charset="2"/>
              </a:rPr>
              <a:t>Z-curve assumes selection bias and estimates power from the shape of a truncated normal distribution of only significant results.</a:t>
            </a:r>
          </a:p>
          <a:p>
            <a:r>
              <a:rPr lang="en-US" sz="1400" dirty="0">
                <a:latin typeface="Aptos" panose="020B0004020202020204" pitchFamily="34" charset="0"/>
                <a:sym typeface="Wingdings" panose="05000000000000000000" pitchFamily="2" charset="2"/>
              </a:rPr>
              <a:t>Estimated Replication Rate (ERR) is the power of findings after selection for significance. In other words, ERR is estimated power of significant findings weighted by their own power.</a:t>
            </a:r>
          </a:p>
          <a:p>
            <a:r>
              <a:rPr lang="en-US" sz="1400" dirty="0">
                <a:latin typeface="Aptos" panose="020B0004020202020204" pitchFamily="34" charset="0"/>
                <a:sym typeface="Wingdings" panose="05000000000000000000" pitchFamily="2" charset="2"/>
              </a:rPr>
              <a:t>Expected discovery rate (EDR) is the unconditional power, before selecting for significance.</a:t>
            </a:r>
          </a:p>
          <a:p>
            <a:endParaRPr lang="en-US" sz="1400" dirty="0">
              <a:latin typeface="Aptos" panose="020B0004020202020204" pitchFamily="34" charset="0"/>
              <a:sym typeface="Wingdings" panose="05000000000000000000" pitchFamily="2" charset="2"/>
            </a:endParaRPr>
          </a:p>
          <a:p>
            <a:endParaRPr lang="en-US" sz="1400" dirty="0">
              <a:latin typeface="Aptos" panose="020B0004020202020204" pitchFamily="34" charset="0"/>
              <a:sym typeface="Wingdings" panose="05000000000000000000" pitchFamily="2" charset="2"/>
            </a:endParaRPr>
          </a:p>
          <a:p>
            <a:endParaRPr lang="en-US" sz="1400" dirty="0">
              <a:latin typeface="Aptos" panose="020B0004020202020204" pitchFamily="34" charset="0"/>
              <a:sym typeface="Wingdings" panose="05000000000000000000" pitchFamily="2" charset="2"/>
            </a:endParaRPr>
          </a:p>
          <a:p>
            <a:endParaRPr lang="en-US" sz="1400" dirty="0">
              <a:latin typeface="Aptos" panose="020B0004020202020204" pitchFamily="34" charset="0"/>
              <a:sym typeface="Wingdings" panose="05000000000000000000" pitchFamily="2" charset="2"/>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Details about Z-Curve</a:t>
            </a:r>
            <a:endParaRPr lang="en-DE" dirty="0"/>
          </a:p>
        </p:txBody>
      </p:sp>
      <p:pic>
        <p:nvPicPr>
          <p:cNvPr id="5" name="Picture 4" descr="A group of graphs showing different sizes and shapes&#10;&#10;Description automatically generated with medium confidence">
            <a:extLst>
              <a:ext uri="{FF2B5EF4-FFF2-40B4-BE49-F238E27FC236}">
                <a16:creationId xmlns:a16="http://schemas.microsoft.com/office/drawing/2014/main" id="{6AABAEF6-A063-C70D-033B-08BECBAEB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611" y="1793268"/>
            <a:ext cx="5462936" cy="3782032"/>
          </a:xfrm>
          <a:prstGeom prst="rect">
            <a:avLst/>
          </a:prstGeom>
        </p:spPr>
      </p:pic>
    </p:spTree>
    <p:extLst>
      <p:ext uri="{BB962C8B-B14F-4D97-AF65-F5344CB8AC3E}">
        <p14:creationId xmlns:p14="http://schemas.microsoft.com/office/powerpoint/2010/main" val="32526126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specific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lvl="1"/>
            <a:endParaRPr lang="en-US" dirty="0">
              <a:latin typeface="Aptos" panose="020B0004020202020204" pitchFamily="34" charset="0"/>
            </a:endParaRPr>
          </a:p>
          <a:p>
            <a:r>
              <a:rPr lang="en-US" b="1" dirty="0">
                <a:latin typeface="Aptos" panose="020B0004020202020204" pitchFamily="34" charset="0"/>
              </a:rPr>
              <a:t>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buClr>
                <a:srgbClr val="119F7A"/>
              </a:buClr>
              <a:buFont typeface="Verdana" panose="020B060403050404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endParaRPr lang="en-US" sz="1400" dirty="0">
              <a:latin typeface="Aptos" panose="020B0004020202020204" pitchFamily="34" charset="0"/>
            </a:endParaRPr>
          </a:p>
          <a:p>
            <a:pPr lvl="1">
              <a:buClr>
                <a:srgbClr val="119F7A"/>
              </a:buClr>
              <a:buFont typeface="Verdana" panose="020B0604030504040204" pitchFamily="34" charset="0"/>
              <a:buChar char="+"/>
            </a:pPr>
            <a:r>
              <a:rPr lang="en-US" sz="1400" dirty="0">
                <a:latin typeface="Aptos" panose="020B0004020202020204" pitchFamily="34" charset="0"/>
              </a:rPr>
              <a:t>No additional data collection / costs</a:t>
            </a:r>
          </a:p>
          <a:p>
            <a:pPr lvl="1">
              <a:buClr>
                <a:srgbClr val="C00000"/>
              </a:buClr>
              <a:buFont typeface="Verdana" panose="020B0604030504040204" pitchFamily="34" charset="0"/>
              <a:buChar char="−"/>
            </a:pPr>
            <a:r>
              <a:rPr lang="en-US" sz="1400" dirty="0">
                <a:latin typeface="Aptos" panose="020B0004020202020204" pitchFamily="34" charset="0"/>
                <a:sym typeface="Wingdings" panose="05000000000000000000" pitchFamily="2" charset="2"/>
              </a:rPr>
              <a:t>No direct evidence on replicability or generalizability </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Z-Curve vs. Replication Studies</a:t>
            </a:r>
            <a:endParaRPr lang="en-DE" dirty="0"/>
          </a:p>
        </p:txBody>
      </p:sp>
    </p:spTree>
    <p:extLst>
      <p:ext uri="{BB962C8B-B14F-4D97-AF65-F5344CB8AC3E}">
        <p14:creationId xmlns:p14="http://schemas.microsoft.com/office/powerpoint/2010/main" val="8713299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342900" indent="-342900">
              <a:buFont typeface="+mj-lt"/>
              <a:buAutoNum type="arabicPeriod"/>
            </a:pPr>
            <a:r>
              <a:rPr lang="en-US" dirty="0">
                <a:latin typeface="Aptos" panose="020B0004020202020204" pitchFamily="34" charset="0"/>
              </a:rPr>
              <a:t>Estimate the expected replicability of findings in (different subfields of) management science using Z-Curve (✅)</a:t>
            </a:r>
          </a:p>
          <a:p>
            <a:pPr marL="342900" indent="-342900">
              <a:buFont typeface="+mj-lt"/>
              <a:buAutoNum type="arabicPeriod"/>
            </a:pPr>
            <a:r>
              <a:rPr lang="en-US" dirty="0">
                <a:latin typeface="Aptos" panose="020B0004020202020204" pitchFamily="34" charset="0"/>
              </a:rPr>
              <a:t>Identify predictors of expected replicability in management science</a:t>
            </a:r>
          </a:p>
          <a:p>
            <a:pPr lvl="1"/>
            <a:r>
              <a:rPr lang="en-US" b="1" dirty="0">
                <a:latin typeface="Aptos" panose="020B0004020202020204" pitchFamily="34" charset="0"/>
              </a:rPr>
              <a:t>Demographic Characteristics: </a:t>
            </a:r>
          </a:p>
          <a:p>
            <a:pPr lvl="2"/>
            <a:r>
              <a:rPr lang="en-US" dirty="0">
                <a:latin typeface="Aptos" panose="020B0004020202020204" pitchFamily="34" charset="0"/>
              </a:rPr>
              <a:t>Home institution (✅; Scopus)	</a:t>
            </a:r>
          </a:p>
          <a:p>
            <a:pPr lvl="2"/>
            <a:r>
              <a:rPr lang="en-US" dirty="0">
                <a:latin typeface="Aptos" panose="020B0004020202020204" pitchFamily="34" charset="0"/>
              </a:rPr>
              <a:t>Number of authors (✅; Scopus)</a:t>
            </a:r>
          </a:p>
          <a:p>
            <a:pPr lvl="2"/>
            <a:r>
              <a:rPr lang="en-US" dirty="0">
                <a:latin typeface="Aptos" panose="020B0004020202020204" pitchFamily="34" charset="0"/>
              </a:rPr>
              <a:t>First author’s publication track record in a) h-Index and b) number of publications at time of publication (❌)</a:t>
            </a:r>
          </a:p>
          <a:p>
            <a:pPr lvl="1"/>
            <a:r>
              <a:rPr lang="en-US" b="1" dirty="0">
                <a:latin typeface="Aptos" panose="020B0004020202020204" pitchFamily="34" charset="0"/>
              </a:rPr>
              <a:t>Paper Characteristics</a:t>
            </a:r>
          </a:p>
          <a:p>
            <a:pPr lvl="2"/>
            <a:r>
              <a:rPr lang="en-US" dirty="0">
                <a:latin typeface="Aptos" panose="020B0004020202020204" pitchFamily="34" charset="0"/>
              </a:rPr>
              <a:t>Paper impact (❌; cross citation metric, Ke et al., 2023) </a:t>
            </a:r>
          </a:p>
          <a:p>
            <a:pPr lvl="2"/>
            <a:r>
              <a:rPr lang="en-US" dirty="0">
                <a:latin typeface="Aptos" panose="020B0004020202020204" pitchFamily="34" charset="0"/>
              </a:rPr>
              <a:t>Publication year (✅; Scopus)</a:t>
            </a:r>
          </a:p>
          <a:p>
            <a:endParaRPr lang="en-US" dirty="0">
              <a:latin typeface="Aptos" panose="020B0004020202020204" pitchFamily="34" charset="0"/>
            </a:endParaRPr>
          </a:p>
          <a:p>
            <a:endParaRPr lang="en-US" dirty="0">
              <a:latin typeface="Aptos" panose="020B0004020202020204" pitchFamily="34" charset="0"/>
            </a:endParaRPr>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19</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Project Goals</a:t>
            </a:r>
            <a:endParaRPr lang="en-DE" dirty="0"/>
          </a:p>
        </p:txBody>
      </p:sp>
    </p:spTree>
    <p:extLst>
      <p:ext uri="{BB962C8B-B14F-4D97-AF65-F5344CB8AC3E}">
        <p14:creationId xmlns:p14="http://schemas.microsoft.com/office/powerpoint/2010/main" val="19734751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6949046" cy="3853905"/>
          </a:xfrm>
        </p:spPr>
        <p:txBody>
          <a:bodyPr>
            <a:normAutofit/>
          </a:bodyPr>
          <a:lstStyle/>
          <a:p>
            <a:pPr marL="0" indent="0" algn="ctr">
              <a:buNone/>
            </a:pPr>
            <a:endParaRPr lang="en-US" i="1" dirty="0">
              <a:latin typeface="Aptos" panose="020B0004020202020204" pitchFamily="34" charset="0"/>
            </a:endParaRPr>
          </a:p>
          <a:p>
            <a:pPr marL="0" indent="0" algn="ctr">
              <a:buNone/>
            </a:pPr>
            <a:endParaRPr lang="en-US" i="1" dirty="0">
              <a:latin typeface="Aptos" panose="020B0004020202020204" pitchFamily="34" charset="0"/>
            </a:endParaRPr>
          </a:p>
          <a:p>
            <a:pPr marL="0" indent="0" algn="ctr">
              <a:buNone/>
            </a:pPr>
            <a:r>
              <a:rPr lang="en-US" i="1" dirty="0">
                <a:latin typeface="Aptos" panose="020B0004020202020204" pitchFamily="34" charset="0"/>
              </a:rPr>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indent="0">
              <a:buNone/>
            </a:pPr>
            <a:r>
              <a:rPr lang="en-US" i="1" dirty="0">
                <a:latin typeface="Aptos" panose="020B0004020202020204" pitchFamily="34" charset="0"/>
              </a:rPr>
              <a:t>    - </a:t>
            </a:r>
            <a:r>
              <a:rPr lang="en-US" b="1" dirty="0">
                <a:latin typeface="Aptos" panose="020B0004020202020204" pitchFamily="34" charset="0"/>
              </a:rPr>
              <a:t>Popper (1959)</a:t>
            </a:r>
          </a:p>
          <a:p>
            <a:pPr marL="0" indent="0">
              <a:buNone/>
            </a:pPr>
            <a:endParaRPr lang="en-US" b="1" i="1" dirty="0">
              <a:latin typeface="Aptos" panose="020B0004020202020204" pitchFamily="34" charset="0"/>
            </a:endParaRPr>
          </a:p>
          <a:p>
            <a:pPr>
              <a:buFont typeface="Wingdings" panose="05000000000000000000" pitchFamily="2" charset="2"/>
              <a:buChar char="à"/>
            </a:pPr>
            <a:r>
              <a:rPr lang="en-US" b="1" dirty="0">
                <a:latin typeface="Aptos" panose="020B0004020202020204" pitchFamily="34" charset="0"/>
                <a:sym typeface="Wingdings" panose="05000000000000000000" pitchFamily="2" charset="2"/>
              </a:rPr>
              <a:t>We should not belief scientific findings before they have been replicated</a:t>
            </a:r>
          </a:p>
          <a:p>
            <a:pPr lvl="1">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Research should at least be replicable</a:t>
            </a:r>
            <a:endParaRPr lang="en-DE" dirty="0"/>
          </a:p>
        </p:txBody>
      </p:sp>
      <p:pic>
        <p:nvPicPr>
          <p:cNvPr id="3" name="Picture 2" descr="A close-up of an old person&#10;&#10;Description automatically generated">
            <a:extLst>
              <a:ext uri="{FF2B5EF4-FFF2-40B4-BE49-F238E27FC236}">
                <a16:creationId xmlns:a16="http://schemas.microsoft.com/office/drawing/2014/main" id="{F8FA3966-184F-1F0B-7825-D1DF511F9A6E}"/>
              </a:ext>
            </a:extLst>
          </p:cNvPr>
          <p:cNvPicPr>
            <a:picLocks noChangeAspect="1"/>
          </p:cNvPicPr>
          <p:nvPr/>
        </p:nvPicPr>
        <p:blipFill rotWithShape="1">
          <a:blip r:embed="rId3">
            <a:extLst>
              <a:ext uri="{28A0092B-C50C-407E-A947-70E740481C1C}">
                <a14:useLocalDpi xmlns:a14="http://schemas.microsoft.com/office/drawing/2010/main" val="0"/>
              </a:ext>
            </a:extLst>
          </a:blip>
          <a:srcRect l="27896" r="27895"/>
          <a:stretch/>
        </p:blipFill>
        <p:spPr>
          <a:xfrm>
            <a:off x="7602794" y="2033204"/>
            <a:ext cx="1297858" cy="1648592"/>
          </a:xfrm>
          <a:prstGeom prst="rect">
            <a:avLst/>
          </a:prstGeom>
        </p:spPr>
      </p:pic>
    </p:spTree>
    <p:extLst>
      <p:ext uri="{BB962C8B-B14F-4D97-AF65-F5344CB8AC3E}">
        <p14:creationId xmlns:p14="http://schemas.microsoft.com/office/powerpoint/2010/main" val="3009388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70AC3AD0-FDC6-BD57-B0B0-08B7414596A4}"/>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4" r="104"/>
          <a:stretch/>
        </p:blipFill>
        <p:spPr>
          <a:xfrm>
            <a:off x="2122435" y="2266705"/>
            <a:ext cx="949862" cy="474931"/>
          </a:xfrm>
          <a:prstGeom prst="ellipse">
            <a:avLst/>
          </a:prstGeom>
          <a:ln w="19050" cap="rnd">
            <a:solidFill>
              <a:schemeClr val="bg1">
                <a:lumMod val="8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20</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Augmented Workflow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591" y="1863909"/>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610" y="1981383"/>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534846" y="2096958"/>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5908" y="1836901"/>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72453" y="2096958"/>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133268" y="1895136"/>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4034995" y="2107609"/>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4654" y="2133009"/>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2564" y="2133010"/>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644000" y="1858368"/>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752051" y="2097281"/>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949150" y="1483343"/>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6049198" y="2148439"/>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95993" y="1761687"/>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81734" y="1911295"/>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5477" y="2177131"/>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7048652" y="2147821"/>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1959" y="2188934"/>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467305" y="1186736"/>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83107" y="1581297"/>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id="{B65F5DBF-5EBB-CFFC-FE5D-847C83544F32}"/>
              </a:ext>
            </a:extLst>
          </p:cNvPr>
          <p:cNvCxnSpPr>
            <a:cxnSpLocks/>
            <a:endCxn id="45" idx="2"/>
          </p:cNvCxnSpPr>
          <p:nvPr/>
        </p:nvCxnSpPr>
        <p:spPr>
          <a:xfrm flipV="1">
            <a:off x="2555952" y="2393898"/>
            <a:ext cx="1249500" cy="1258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logo with a check mark and a book&#10;&#10;Description automatically generated">
            <a:extLst>
              <a:ext uri="{FF2B5EF4-FFF2-40B4-BE49-F238E27FC236}">
                <a16:creationId xmlns:a16="http://schemas.microsoft.com/office/drawing/2014/main" id="{827CFAAB-737A-59D4-0B3A-524E2DB27E7B}"/>
              </a:ext>
            </a:extLst>
          </p:cNvPr>
          <p:cNvPicPr>
            <a:picLocks noChangeAspect="1"/>
          </p:cNvPicPr>
          <p:nvPr/>
        </p:nvPicPr>
        <p:blipFill rotWithShape="1">
          <a:blip r:embed="rId19">
            <a:extLst>
              <a:ext uri="{28A0092B-C50C-407E-A947-70E740481C1C}">
                <a14:useLocalDpi xmlns:a14="http://schemas.microsoft.com/office/drawing/2010/main" val="0"/>
              </a:ext>
            </a:extLst>
          </a:blip>
          <a:srcRect b="21498"/>
          <a:stretch/>
        </p:blipFill>
        <p:spPr>
          <a:xfrm>
            <a:off x="2163754" y="3677772"/>
            <a:ext cx="745976" cy="411753"/>
          </a:xfrm>
          <a:prstGeom prst="rect">
            <a:avLst/>
          </a:prstGeom>
        </p:spPr>
      </p:pic>
      <p:sp>
        <p:nvSpPr>
          <p:cNvPr id="34" name="Rectangle 33">
            <a:extLst>
              <a:ext uri="{FF2B5EF4-FFF2-40B4-BE49-F238E27FC236}">
                <a16:creationId xmlns:a16="http://schemas.microsoft.com/office/drawing/2014/main" id="{A0D84D7E-6C60-4D34-CFBF-9C0BEF4E84CC}"/>
              </a:ext>
            </a:extLst>
          </p:cNvPr>
          <p:cNvSpPr/>
          <p:nvPr/>
        </p:nvSpPr>
        <p:spPr>
          <a:xfrm>
            <a:off x="2097936" y="3673842"/>
            <a:ext cx="877611" cy="1179779"/>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a:p>
            <a:pPr algn="ctr"/>
            <a:endParaRPr lang="en-US" sz="600" dirty="0">
              <a:solidFill>
                <a:schemeClr val="tx1"/>
              </a:solidFill>
            </a:endParaRPr>
          </a:p>
          <a:p>
            <a:pPr algn="ctr"/>
            <a:endParaRPr lang="en-US" sz="700" dirty="0">
              <a:solidFill>
                <a:schemeClr val="tx1"/>
              </a:solidFill>
              <a:latin typeface="Aptos" panose="020B0004020202020204" pitchFamily="34" charset="0"/>
            </a:endParaRPr>
          </a:p>
          <a:p>
            <a:pPr algn="ctr"/>
            <a:r>
              <a:rPr lang="en-US" sz="700" dirty="0">
                <a:solidFill>
                  <a:schemeClr val="tx1"/>
                </a:solidFill>
                <a:latin typeface="Aptos" panose="020B0004020202020204" pitchFamily="34" charset="0"/>
              </a:rPr>
              <a:t>API database of research papers and Academic Graph API to trace citations</a:t>
            </a:r>
          </a:p>
        </p:txBody>
      </p:sp>
      <p:sp>
        <p:nvSpPr>
          <p:cNvPr id="36" name="TextBox 35">
            <a:extLst>
              <a:ext uri="{FF2B5EF4-FFF2-40B4-BE49-F238E27FC236}">
                <a16:creationId xmlns:a16="http://schemas.microsoft.com/office/drawing/2014/main" id="{ACCB873A-957E-9F5F-281B-8A2F45D0E67B}"/>
              </a:ext>
            </a:extLst>
          </p:cNvPr>
          <p:cNvSpPr txBox="1"/>
          <p:nvPr/>
        </p:nvSpPr>
        <p:spPr>
          <a:xfrm>
            <a:off x="3012342" y="3650281"/>
            <a:ext cx="1623902" cy="1323439"/>
          </a:xfrm>
          <a:prstGeom prst="rect">
            <a:avLst/>
          </a:prstGeom>
          <a:noFill/>
        </p:spPr>
        <p:txBody>
          <a:bodyPr wrap="square">
            <a:spAutoFit/>
          </a:bodyPr>
          <a:lstStyle/>
          <a:p>
            <a:pPr marL="171450" indent="-171450">
              <a:buClr>
                <a:srgbClr val="0C94B7"/>
              </a:buClr>
              <a:buFont typeface="Wingdings" panose="05000000000000000000" pitchFamily="2" charset="2"/>
              <a:buChar char="§"/>
            </a:pPr>
            <a:r>
              <a:rPr lang="en-US" sz="1000" dirty="0">
                <a:latin typeface="Aptos" panose="020B0004020202020204" pitchFamily="34" charset="0"/>
              </a:rPr>
              <a:t>Cross-Citation Impact Metric (✅);</a:t>
            </a:r>
            <a:r>
              <a:rPr lang="en-US" sz="1000" dirty="0">
                <a:solidFill>
                  <a:schemeClr val="tx1"/>
                </a:solidFill>
                <a:latin typeface="Aptos" panose="020B0004020202020204" pitchFamily="34" charset="0"/>
              </a:rPr>
              <a:t> Network of ~1,300,000 citations for the 996 papers</a:t>
            </a:r>
          </a:p>
          <a:p>
            <a:pPr marL="171450" indent="-171450">
              <a:buClr>
                <a:srgbClr val="0C94B7"/>
              </a:buClr>
              <a:buFont typeface="Wingdings" panose="05000000000000000000" pitchFamily="2" charset="2"/>
              <a:buChar char="§"/>
            </a:pPr>
            <a:endParaRPr lang="en-US" sz="1000" dirty="0">
              <a:latin typeface="Aptos" panose="020B0004020202020204" pitchFamily="34" charset="0"/>
            </a:endParaRPr>
          </a:p>
          <a:p>
            <a:pPr marL="171450" indent="-171450">
              <a:buClr>
                <a:srgbClr val="0C94B7"/>
              </a:buClr>
              <a:buFont typeface="Wingdings" panose="05000000000000000000" pitchFamily="2" charset="2"/>
              <a:buChar char="§"/>
            </a:pPr>
            <a:r>
              <a:rPr lang="en-US" sz="1000" dirty="0">
                <a:latin typeface="Aptos" panose="020B0004020202020204" pitchFamily="34" charset="0"/>
              </a:rPr>
              <a:t>First author h-index and number of publications (✅) </a:t>
            </a:r>
            <a:endParaRPr lang="en-US" sz="1000" dirty="0">
              <a:solidFill>
                <a:schemeClr val="tx1"/>
              </a:solidFill>
              <a:latin typeface="Aptos" panose="020B0004020202020204" pitchFamily="34" charset="0"/>
            </a:endParaRPr>
          </a:p>
        </p:txBody>
      </p:sp>
      <p:pic>
        <p:nvPicPr>
          <p:cNvPr id="48" name="Picture 47" descr="A logo with blue circles and black background&#10;&#10;Description automatically generated">
            <a:extLst>
              <a:ext uri="{FF2B5EF4-FFF2-40B4-BE49-F238E27FC236}">
                <a16:creationId xmlns:a16="http://schemas.microsoft.com/office/drawing/2014/main" id="{F29B4844-A79B-2C6F-4908-42FB34EDBFD8}"/>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2309521" y="4942393"/>
            <a:ext cx="441848" cy="313570"/>
          </a:xfrm>
          <a:prstGeom prst="rect">
            <a:avLst/>
          </a:prstGeom>
        </p:spPr>
      </p:pic>
      <p:sp>
        <p:nvSpPr>
          <p:cNvPr id="49" name="Rectangle 48">
            <a:extLst>
              <a:ext uri="{FF2B5EF4-FFF2-40B4-BE49-F238E27FC236}">
                <a16:creationId xmlns:a16="http://schemas.microsoft.com/office/drawing/2014/main" id="{1423D892-B392-7B00-5043-7744F72C16C1}"/>
              </a:ext>
            </a:extLst>
          </p:cNvPr>
          <p:cNvSpPr/>
          <p:nvPr/>
        </p:nvSpPr>
        <p:spPr>
          <a:xfrm>
            <a:off x="2097001" y="4900382"/>
            <a:ext cx="877611" cy="386372"/>
          </a:xfrm>
          <a:prstGeom prst="rect">
            <a:avLst/>
          </a:prstGeom>
          <a:noFill/>
          <a:ln>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a:p>
            <a:pPr algn="ctr"/>
            <a:endParaRPr lang="en-US" sz="600" dirty="0">
              <a:solidFill>
                <a:schemeClr val="tx1"/>
              </a:solidFill>
            </a:endParaRPr>
          </a:p>
        </p:txBody>
      </p:sp>
      <p:cxnSp>
        <p:nvCxnSpPr>
          <p:cNvPr id="55" name="Straight Arrow Connector 54">
            <a:extLst>
              <a:ext uri="{FF2B5EF4-FFF2-40B4-BE49-F238E27FC236}">
                <a16:creationId xmlns:a16="http://schemas.microsoft.com/office/drawing/2014/main" id="{B50E0FC3-0DB9-4E7A-C097-0B7416B70DBA}"/>
              </a:ext>
            </a:extLst>
          </p:cNvPr>
          <p:cNvCxnSpPr>
            <a:cxnSpLocks/>
          </p:cNvCxnSpPr>
          <p:nvPr/>
        </p:nvCxnSpPr>
        <p:spPr>
          <a:xfrm flipH="1" flipV="1">
            <a:off x="3855024" y="2409278"/>
            <a:ext cx="2575951" cy="116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CBA0F50C-13BD-6408-FF40-AB158172456C}"/>
              </a:ext>
            </a:extLst>
          </p:cNvPr>
          <p:cNvPicPr>
            <a:picLocks noChangeAspect="1"/>
          </p:cNvPicPr>
          <p:nvPr/>
        </p:nvPicPr>
        <p:blipFill rotWithShape="1">
          <a:blip r:embed="rId22">
            <a:clrChange>
              <a:clrFrom>
                <a:srgbClr val="F3F3F3"/>
              </a:clrFrom>
              <a:clrTo>
                <a:srgbClr val="F3F3F3">
                  <a:alpha val="0"/>
                </a:srgbClr>
              </a:clrTo>
            </a:clrChange>
          </a:blip>
          <a:srcRect l="8346" b="10587"/>
          <a:stretch/>
        </p:blipFill>
        <p:spPr>
          <a:xfrm>
            <a:off x="6350865" y="3696820"/>
            <a:ext cx="996063" cy="407751"/>
          </a:xfrm>
          <a:prstGeom prst="rect">
            <a:avLst/>
          </a:prstGeom>
        </p:spPr>
      </p:pic>
      <p:pic>
        <p:nvPicPr>
          <p:cNvPr id="64" name="Picture 63" descr="A logo with text and a flower&#10;&#10;Description automatically generated">
            <a:extLst>
              <a:ext uri="{FF2B5EF4-FFF2-40B4-BE49-F238E27FC236}">
                <a16:creationId xmlns:a16="http://schemas.microsoft.com/office/drawing/2014/main" id="{75539472-DBE1-BFEC-AF33-2373A7F0EC22}"/>
              </a:ext>
            </a:extLst>
          </p:cNvPr>
          <p:cNvPicPr>
            <a:picLocks noChangeAspect="1"/>
          </p:cNvPicPr>
          <p:nvPr/>
        </p:nvPicPr>
        <p:blipFill rotWithShape="1">
          <a:blip r:embed="rId23">
            <a:extLst>
              <a:ext uri="{28A0092B-C50C-407E-A947-70E740481C1C}">
                <a14:useLocalDpi xmlns:a14="http://schemas.microsoft.com/office/drawing/2010/main" val="0"/>
              </a:ext>
            </a:extLst>
          </a:blip>
          <a:srcRect l="21902" t="9563" r="24994" b="8640"/>
          <a:stretch/>
        </p:blipFill>
        <p:spPr>
          <a:xfrm>
            <a:off x="7612736" y="3622852"/>
            <a:ext cx="416982" cy="481719"/>
          </a:xfrm>
          <a:prstGeom prst="rect">
            <a:avLst/>
          </a:prstGeom>
        </p:spPr>
      </p:pic>
      <p:cxnSp>
        <p:nvCxnSpPr>
          <p:cNvPr id="69" name="Straight Arrow Connector 68">
            <a:extLst>
              <a:ext uri="{FF2B5EF4-FFF2-40B4-BE49-F238E27FC236}">
                <a16:creationId xmlns:a16="http://schemas.microsoft.com/office/drawing/2014/main" id="{078FF466-CD32-EBE4-B830-31C08CEAFA29}"/>
              </a:ext>
            </a:extLst>
          </p:cNvPr>
          <p:cNvCxnSpPr>
            <a:cxnSpLocks/>
          </p:cNvCxnSpPr>
          <p:nvPr/>
        </p:nvCxnSpPr>
        <p:spPr>
          <a:xfrm>
            <a:off x="6880328" y="2477489"/>
            <a:ext cx="0" cy="169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58B778E-D9E2-F3B0-258A-36568CE26C88}"/>
              </a:ext>
            </a:extLst>
          </p:cNvPr>
          <p:cNvGrpSpPr/>
          <p:nvPr/>
        </p:nvGrpSpPr>
        <p:grpSpPr>
          <a:xfrm>
            <a:off x="6633686" y="2706524"/>
            <a:ext cx="467903" cy="516071"/>
            <a:chOff x="6714138" y="3085126"/>
            <a:chExt cx="556110" cy="613359"/>
          </a:xfrm>
        </p:grpSpPr>
        <p:pic>
          <p:nvPicPr>
            <p:cNvPr id="67" name="Picture 66" descr="A purple and white file with a black background&#10;&#10;Description automatically generated">
              <a:extLst>
                <a:ext uri="{FF2B5EF4-FFF2-40B4-BE49-F238E27FC236}">
                  <a16:creationId xmlns:a16="http://schemas.microsoft.com/office/drawing/2014/main" id="{CF7F38B5-FD3A-70A6-BD41-A977840268B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14138" y="3085126"/>
              <a:ext cx="375710" cy="375710"/>
            </a:xfrm>
            <a:prstGeom prst="rect">
              <a:avLst/>
            </a:prstGeom>
          </p:spPr>
        </p:pic>
        <p:pic>
          <p:nvPicPr>
            <p:cNvPr id="73" name="Picture 72" descr="A purple and white file with a black background&#10;&#10;Description automatically generated">
              <a:extLst>
                <a:ext uri="{FF2B5EF4-FFF2-40B4-BE49-F238E27FC236}">
                  <a16:creationId xmlns:a16="http://schemas.microsoft.com/office/drawing/2014/main" id="{26C16CA9-B1F9-73C6-6475-1D653591BDE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94527" y="3220669"/>
              <a:ext cx="375710" cy="375710"/>
            </a:xfrm>
            <a:prstGeom prst="rect">
              <a:avLst/>
            </a:prstGeom>
          </p:spPr>
        </p:pic>
        <p:pic>
          <p:nvPicPr>
            <p:cNvPr id="74" name="Picture 73" descr="A purple and white file with a black background&#10;&#10;Description automatically generated">
              <a:extLst>
                <a:ext uri="{FF2B5EF4-FFF2-40B4-BE49-F238E27FC236}">
                  <a16:creationId xmlns:a16="http://schemas.microsoft.com/office/drawing/2014/main" id="{F2B79F57-ABF7-2A9F-48EF-DDFF6B9C7FB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94538" y="3322775"/>
              <a:ext cx="375710" cy="375710"/>
            </a:xfrm>
            <a:prstGeom prst="rect">
              <a:avLst/>
            </a:prstGeom>
          </p:spPr>
        </p:pic>
      </p:grpSp>
      <p:cxnSp>
        <p:nvCxnSpPr>
          <p:cNvPr id="80" name="Straight Arrow Connector 79">
            <a:extLst>
              <a:ext uri="{FF2B5EF4-FFF2-40B4-BE49-F238E27FC236}">
                <a16:creationId xmlns:a16="http://schemas.microsoft.com/office/drawing/2014/main" id="{B44510A2-272F-8C18-582A-F3687FD6D222}"/>
              </a:ext>
            </a:extLst>
          </p:cNvPr>
          <p:cNvCxnSpPr>
            <a:cxnSpLocks/>
          </p:cNvCxnSpPr>
          <p:nvPr/>
        </p:nvCxnSpPr>
        <p:spPr>
          <a:xfrm>
            <a:off x="6880328" y="3252041"/>
            <a:ext cx="0" cy="323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descr="A blue and grey logo&#10;&#10;Description automatically generated">
            <a:extLst>
              <a:ext uri="{FF2B5EF4-FFF2-40B4-BE49-F238E27FC236}">
                <a16:creationId xmlns:a16="http://schemas.microsoft.com/office/drawing/2014/main" id="{6AA72C06-4678-4728-7338-CC3820EBAA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5681" y="3381974"/>
            <a:ext cx="261053" cy="228421"/>
          </a:xfrm>
          <a:prstGeom prst="rect">
            <a:avLst/>
          </a:prstGeom>
        </p:spPr>
      </p:pic>
      <p:pic>
        <p:nvPicPr>
          <p:cNvPr id="85" name="Picture 84" descr="A blue and yellow snake logo&#10;&#10;Description automatically generated">
            <a:extLst>
              <a:ext uri="{FF2B5EF4-FFF2-40B4-BE49-F238E27FC236}">
                <a16:creationId xmlns:a16="http://schemas.microsoft.com/office/drawing/2014/main" id="{ADA776F8-4C38-1A2B-67A8-8116885000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64037" y="3270127"/>
            <a:ext cx="261830" cy="287358"/>
          </a:xfrm>
          <a:prstGeom prst="rect">
            <a:avLst/>
          </a:prstGeom>
        </p:spPr>
      </p:pic>
      <p:cxnSp>
        <p:nvCxnSpPr>
          <p:cNvPr id="86" name="Straight Arrow Connector 85">
            <a:extLst>
              <a:ext uri="{FF2B5EF4-FFF2-40B4-BE49-F238E27FC236}">
                <a16:creationId xmlns:a16="http://schemas.microsoft.com/office/drawing/2014/main" id="{BEDD5788-DD73-4C88-32F3-E0E0740F34A1}"/>
              </a:ext>
            </a:extLst>
          </p:cNvPr>
          <p:cNvCxnSpPr>
            <a:cxnSpLocks/>
          </p:cNvCxnSpPr>
          <p:nvPr/>
        </p:nvCxnSpPr>
        <p:spPr>
          <a:xfrm>
            <a:off x="7360697" y="3831134"/>
            <a:ext cx="2696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610A855-F170-384D-BED8-7E97C10654AF}"/>
              </a:ext>
            </a:extLst>
          </p:cNvPr>
          <p:cNvSpPr/>
          <p:nvPr/>
        </p:nvSpPr>
        <p:spPr>
          <a:xfrm>
            <a:off x="6337096" y="3622853"/>
            <a:ext cx="1745358" cy="1621913"/>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i="1" dirty="0">
              <a:solidFill>
                <a:schemeClr val="tx1"/>
              </a:solidFill>
            </a:endParaRPr>
          </a:p>
          <a:p>
            <a:pPr algn="ctr"/>
            <a:endParaRPr lang="en-US" sz="800" i="1" dirty="0">
              <a:solidFill>
                <a:schemeClr val="tx1"/>
              </a:solidFill>
            </a:endParaRPr>
          </a:p>
          <a:p>
            <a:pPr algn="ctr"/>
            <a:endParaRPr lang="en-US" sz="800" i="1" dirty="0">
              <a:solidFill>
                <a:schemeClr val="tx1"/>
              </a:solidFill>
            </a:endParaRPr>
          </a:p>
          <a:p>
            <a:pPr algn="ctr"/>
            <a:endParaRPr lang="en-US" sz="800" b="1" i="1" dirty="0">
              <a:solidFill>
                <a:schemeClr val="tx1"/>
              </a:solidFill>
            </a:endParaRPr>
          </a:p>
          <a:p>
            <a:pPr algn="ctr"/>
            <a:r>
              <a:rPr lang="en-US" sz="800" b="1" dirty="0">
                <a:solidFill>
                  <a:schemeClr val="tx1"/>
                </a:solidFill>
                <a:latin typeface="Aptos" panose="020B0004020202020204" pitchFamily="34" charset="0"/>
              </a:rPr>
              <a:t>Zero-shot classification</a:t>
            </a:r>
          </a:p>
          <a:p>
            <a:pPr algn="ctr"/>
            <a:endParaRPr lang="en-US" sz="800" b="1" i="1" dirty="0">
              <a:solidFill>
                <a:schemeClr val="tx1"/>
              </a:solidFill>
              <a:latin typeface="Aptos" panose="020B0004020202020204" pitchFamily="34" charset="0"/>
            </a:endParaRPr>
          </a:p>
          <a:p>
            <a:pPr algn="ctr"/>
            <a:r>
              <a:rPr lang="en-US" sz="800" i="1" dirty="0">
                <a:solidFill>
                  <a:schemeClr val="tx1"/>
                </a:solidFill>
                <a:latin typeface="Aptos" panose="020B0004020202020204" pitchFamily="34" charset="0"/>
              </a:rPr>
              <a:t>“Which of the following subfields / topics does this research paper belong to:”</a:t>
            </a:r>
          </a:p>
          <a:p>
            <a:pPr algn="ctr"/>
            <a:r>
              <a:rPr lang="en-US" sz="800" i="1" dirty="0">
                <a:solidFill>
                  <a:schemeClr val="tx1"/>
                </a:solidFill>
                <a:latin typeface="Aptos" panose="020B0004020202020204" pitchFamily="34" charset="0"/>
              </a:rPr>
              <a:t>A</a:t>
            </a:r>
          </a:p>
          <a:p>
            <a:pPr algn="ctr"/>
            <a:r>
              <a:rPr lang="en-US" sz="800" i="1" dirty="0">
                <a:solidFill>
                  <a:schemeClr val="tx1"/>
                </a:solidFill>
                <a:latin typeface="Aptos" panose="020B0004020202020204" pitchFamily="34" charset="0"/>
              </a:rPr>
              <a:t>B</a:t>
            </a:r>
          </a:p>
          <a:p>
            <a:pPr algn="ctr"/>
            <a:r>
              <a:rPr lang="en-US" sz="800" i="1" dirty="0">
                <a:solidFill>
                  <a:schemeClr val="tx1"/>
                </a:solidFill>
                <a:latin typeface="Aptos" panose="020B0004020202020204" pitchFamily="34" charset="0"/>
              </a:rPr>
              <a:t>C</a:t>
            </a:r>
          </a:p>
          <a:p>
            <a:pPr algn="ctr"/>
            <a:r>
              <a:rPr lang="en-US" sz="800" i="1" dirty="0">
                <a:solidFill>
                  <a:schemeClr val="tx1"/>
                </a:solidFill>
                <a:latin typeface="Aptos" panose="020B0004020202020204" pitchFamily="34" charset="0"/>
              </a:rPr>
              <a:t>…</a:t>
            </a:r>
          </a:p>
        </p:txBody>
      </p:sp>
      <p:sp>
        <p:nvSpPr>
          <p:cNvPr id="2" name="TextBox 1">
            <a:extLst>
              <a:ext uri="{FF2B5EF4-FFF2-40B4-BE49-F238E27FC236}">
                <a16:creationId xmlns:a16="http://schemas.microsoft.com/office/drawing/2014/main" id="{8F651FE1-2CE0-9B70-29E1-36B11B50CFB8}"/>
              </a:ext>
            </a:extLst>
          </p:cNvPr>
          <p:cNvSpPr txBox="1"/>
          <p:nvPr/>
        </p:nvSpPr>
        <p:spPr>
          <a:xfrm>
            <a:off x="8029717" y="3611794"/>
            <a:ext cx="1096327" cy="577081"/>
          </a:xfrm>
          <a:prstGeom prst="rect">
            <a:avLst/>
          </a:prstGeom>
          <a:noFill/>
        </p:spPr>
        <p:txBody>
          <a:bodyPr wrap="square">
            <a:spAutoFit/>
          </a:bodyPr>
          <a:lstStyle/>
          <a:p>
            <a:r>
              <a:rPr lang="en-US" sz="1050" dirty="0">
                <a:latin typeface="Aptos" panose="020B0004020202020204" pitchFamily="34" charset="0"/>
              </a:rPr>
              <a:t>Subfield / topic classification (</a:t>
            </a:r>
            <a:r>
              <a:rPr lang="en-US" sz="1000" dirty="0">
                <a:latin typeface="Aptos" panose="020B0004020202020204" pitchFamily="34" charset="0"/>
              </a:rPr>
              <a:t>✅)</a:t>
            </a:r>
            <a:endParaRPr lang="en-US" sz="1050" dirty="0">
              <a:latin typeface="Aptos" panose="020B0004020202020204" pitchFamily="34" charset="0"/>
            </a:endParaRPr>
          </a:p>
        </p:txBody>
      </p:sp>
    </p:spTree>
    <p:extLst>
      <p:ext uri="{BB962C8B-B14F-4D97-AF65-F5344CB8AC3E}">
        <p14:creationId xmlns:p14="http://schemas.microsoft.com/office/powerpoint/2010/main" val="24110534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lstStyle/>
          <a:p>
            <a:r>
              <a:rPr lang="en-US" dirty="0">
                <a:latin typeface="Aptos" panose="020B0004020202020204" pitchFamily="34" charset="0"/>
              </a:rPr>
              <a:t>Problems with replicability are not limited to Social Sciences (Baker, 2016) </a:t>
            </a:r>
          </a:p>
          <a:p>
            <a:r>
              <a:rPr lang="en-US" dirty="0">
                <a:latin typeface="Aptos" panose="020B0004020202020204" pitchFamily="34" charset="0"/>
              </a:rPr>
              <a:t>Survey among 1,576 researchers:</a:t>
            </a:r>
          </a:p>
          <a:p>
            <a:pPr lvl="1"/>
            <a:endParaRPr lang="en-DE"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pic>
        <p:nvPicPr>
          <p:cNvPr id="2" name="Picture 1">
            <a:extLst>
              <a:ext uri="{FF2B5EF4-FFF2-40B4-BE49-F238E27FC236}">
                <a16:creationId xmlns:a16="http://schemas.microsoft.com/office/drawing/2014/main" id="{61966ECC-9C09-0F6D-9A1D-588C996B1112}"/>
              </a:ext>
            </a:extLst>
          </p:cNvPr>
          <p:cNvPicPr>
            <a:picLocks noChangeAspect="1"/>
          </p:cNvPicPr>
          <p:nvPr/>
        </p:nvPicPr>
        <p:blipFill rotWithShape="1">
          <a:blip r:embed="rId3">
            <a:extLst>
              <a:ext uri="{28A0092B-C50C-407E-A947-70E740481C1C}">
                <a14:useLocalDpi xmlns:a14="http://schemas.microsoft.com/office/drawing/2010/main" val="0"/>
              </a:ext>
            </a:extLst>
          </a:blip>
          <a:srcRect l="168" r="168"/>
          <a:stretch/>
        </p:blipFill>
        <p:spPr>
          <a:xfrm>
            <a:off x="781447" y="2019248"/>
            <a:ext cx="3284853" cy="3351633"/>
          </a:xfrm>
          <a:prstGeom prst="rect">
            <a:avLst/>
          </a:prstGeom>
        </p:spPr>
      </p:pic>
      <p:pic>
        <p:nvPicPr>
          <p:cNvPr id="5" name="Picture 4">
            <a:extLst>
              <a:ext uri="{FF2B5EF4-FFF2-40B4-BE49-F238E27FC236}">
                <a16:creationId xmlns:a16="http://schemas.microsoft.com/office/drawing/2014/main" id="{DF5E7783-6249-D6F3-0D85-06CB658172EE}"/>
              </a:ext>
            </a:extLst>
          </p:cNvPr>
          <p:cNvPicPr>
            <a:picLocks noChangeAspect="1"/>
          </p:cNvPicPr>
          <p:nvPr/>
        </p:nvPicPr>
        <p:blipFill>
          <a:blip r:embed="rId4"/>
          <a:stretch>
            <a:fillRect/>
          </a:stretch>
        </p:blipFill>
        <p:spPr>
          <a:xfrm>
            <a:off x="4572000" y="2491197"/>
            <a:ext cx="3501960" cy="2244630"/>
          </a:xfrm>
          <a:prstGeom prst="rect">
            <a:avLst/>
          </a:prstGeom>
        </p:spPr>
      </p:pic>
    </p:spTree>
    <p:extLst>
      <p:ext uri="{BB962C8B-B14F-4D97-AF65-F5344CB8AC3E}">
        <p14:creationId xmlns:p14="http://schemas.microsoft.com/office/powerpoint/2010/main" val="14014197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How do we get a general sense of how replicable research in a field?</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spTree>
    <p:extLst>
      <p:ext uri="{BB962C8B-B14F-4D97-AF65-F5344CB8AC3E}">
        <p14:creationId xmlns:p14="http://schemas.microsoft.com/office/powerpoint/2010/main" val="26935499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r>
              <a:rPr lang="en-US" dirty="0">
                <a:latin typeface="Aptos" panose="020B0004020202020204" pitchFamily="34" charset="0"/>
              </a:rPr>
              <a:t>Psychologists learned about the lacking reliability of the literature the hard way: </a:t>
            </a:r>
          </a:p>
          <a:p>
            <a:pPr lvl="1"/>
            <a:r>
              <a:rPr lang="en-US" dirty="0">
                <a:latin typeface="Aptos" panose="020B0004020202020204" pitchFamily="34" charset="0"/>
              </a:rPr>
              <a:t>Severe scientific fraud (e.g., </a:t>
            </a:r>
            <a:r>
              <a:rPr lang="en-US" dirty="0" err="1">
                <a:latin typeface="Aptos" panose="020B0004020202020204" pitchFamily="34" charset="0"/>
              </a:rPr>
              <a:t>Stapel</a:t>
            </a:r>
            <a:r>
              <a:rPr lang="en-US" dirty="0">
                <a:latin typeface="Aptos" panose="020B0004020202020204" pitchFamily="34" charset="0"/>
              </a:rPr>
              <a:t>; </a:t>
            </a:r>
            <a:r>
              <a:rPr lang="en-US" dirty="0" err="1">
                <a:latin typeface="Aptos" panose="020B0004020202020204" pitchFamily="34" charset="0"/>
              </a:rPr>
              <a:t>Levelt</a:t>
            </a:r>
            <a:r>
              <a:rPr lang="en-US" dirty="0">
                <a:latin typeface="Aptos" panose="020B0004020202020204" pitchFamily="34" charset="0"/>
              </a:rPr>
              <a:t> Report, 2012)</a:t>
            </a:r>
          </a:p>
          <a:p>
            <a:pPr lvl="1"/>
            <a:r>
              <a:rPr lang="en-US" dirty="0">
                <a:latin typeface="Aptos" panose="020B0004020202020204" pitchFamily="34" charset="0"/>
              </a:rPr>
              <a:t>Precognition (</a:t>
            </a:r>
            <a:r>
              <a:rPr lang="en-US" dirty="0" err="1">
                <a:latin typeface="Aptos" panose="020B0004020202020204" pitchFamily="34" charset="0"/>
              </a:rPr>
              <a:t>Bem</a:t>
            </a:r>
            <a:r>
              <a:rPr lang="en-US" dirty="0">
                <a:latin typeface="Aptos" panose="020B0004020202020204" pitchFamily="34" charset="0"/>
              </a:rPr>
              <a:t>, 2011)</a:t>
            </a:r>
          </a:p>
          <a:p>
            <a:pPr lvl="1"/>
            <a:r>
              <a:rPr lang="en-US" dirty="0">
                <a:latin typeface="Aptos" panose="020B0004020202020204" pitchFamily="34" charset="0"/>
              </a:rPr>
              <a:t>Ego depletion (Baumeister, 2002): more than 100 </a:t>
            </a:r>
            <a:r>
              <a:rPr lang="en-US">
                <a:latin typeface="Aptos" panose="020B0004020202020204" pitchFamily="34" charset="0"/>
              </a:rPr>
              <a:t>initial findings </a:t>
            </a:r>
            <a:r>
              <a:rPr lang="en-US" dirty="0">
                <a:latin typeface="Aptos" panose="020B0004020202020204" pitchFamily="34" charset="0"/>
              </a:rPr>
              <a:t>not replicating</a:t>
            </a:r>
          </a:p>
          <a:p>
            <a:pPr lvl="2"/>
            <a:endParaRPr lang="en-US" dirty="0">
              <a:latin typeface="Aptos" panose="020B0004020202020204" pitchFamily="34" charset="0"/>
            </a:endParaRPr>
          </a:p>
          <a:p>
            <a:r>
              <a:rPr lang="en-US" dirty="0" err="1">
                <a:latin typeface="Aptos" panose="020B0004020202020204" pitchFamily="34" charset="0"/>
              </a:rPr>
              <a:t>ManyLabs</a:t>
            </a:r>
            <a:r>
              <a:rPr lang="en-US" dirty="0">
                <a:latin typeface="Aptos" panose="020B0004020202020204" pitchFamily="34" charset="0"/>
              </a:rPr>
              <a:t> (2014), The Reproducibility Project (2015), Camerer et al. (2015) , </a:t>
            </a:r>
            <a:r>
              <a:rPr lang="en-US" dirty="0" err="1">
                <a:latin typeface="Aptos" panose="020B0004020202020204" pitchFamily="34" charset="0"/>
              </a:rPr>
              <a:t>ManyLabs</a:t>
            </a:r>
            <a:r>
              <a:rPr lang="en-US" dirty="0">
                <a:latin typeface="Aptos" panose="020B0004020202020204" pitchFamily="34" charset="0"/>
              </a:rPr>
              <a:t> 2 (2018):</a:t>
            </a:r>
          </a:p>
          <a:p>
            <a:pPr lvl="1"/>
            <a:r>
              <a:rPr lang="en-US" dirty="0">
                <a:latin typeface="Aptos" panose="020B0004020202020204" pitchFamily="34" charset="0"/>
              </a:rPr>
              <a:t>Between 38 – 64% of findings do not replicate</a:t>
            </a:r>
          </a:p>
          <a:p>
            <a:pPr lvl="1"/>
            <a:r>
              <a:rPr lang="en-US" dirty="0">
                <a:latin typeface="Aptos" panose="020B0004020202020204" pitchFamily="34" charset="0"/>
              </a:rPr>
              <a:t>Effect size often much smaller than in original studies</a:t>
            </a:r>
          </a:p>
          <a:p>
            <a:pPr lvl="1"/>
            <a:endParaRPr lang="en-US" dirty="0">
              <a:latin typeface="Aptos" panose="020B0004020202020204" pitchFamily="34" charset="0"/>
            </a:endParaRPr>
          </a:p>
          <a:p>
            <a:pPr lvl="1"/>
            <a:r>
              <a:rPr lang="en-US" sz="2000" dirty="0">
                <a:latin typeface="Aptos" panose="020B0004020202020204" pitchFamily="34" charset="0"/>
                <a:sym typeface="Wingdings" panose="05000000000000000000" pitchFamily="2" charset="2"/>
              </a:rPr>
              <a:t> Replication Crisis</a:t>
            </a:r>
            <a:endParaRPr lang="en-US" sz="2000" dirty="0">
              <a:latin typeface="Aptos" panose="020B0004020202020204" pitchFamily="34" charset="0"/>
            </a:endParaRPr>
          </a:p>
          <a:p>
            <a:pPr lvl="2"/>
            <a:endParaRPr lang="en-US"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Psychology</a:t>
            </a:r>
            <a:endParaRPr lang="en-DE" dirty="0"/>
          </a:p>
        </p:txBody>
      </p:sp>
    </p:spTree>
    <p:extLst>
      <p:ext uri="{BB962C8B-B14F-4D97-AF65-F5344CB8AC3E}">
        <p14:creationId xmlns:p14="http://schemas.microsoft.com/office/powerpoint/2010/main" val="2603003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In management science, research on replicability is comparatively limited:</a:t>
            </a:r>
          </a:p>
          <a:p>
            <a:pPr lvl="1"/>
            <a:r>
              <a:rPr lang="en-US" dirty="0">
                <a:latin typeface="Aptos" panose="020B0004020202020204" pitchFamily="34" charset="0"/>
              </a:rPr>
              <a:t>A meta-analysis identified 240 replication studies across 56 journals (Block et al., 2023):</a:t>
            </a:r>
          </a:p>
          <a:p>
            <a:pPr lvl="2"/>
            <a:r>
              <a:rPr lang="en-US" dirty="0">
                <a:latin typeface="Aptos" panose="020B0004020202020204" pitchFamily="34" charset="0"/>
              </a:rPr>
              <a:t>20.4% fully replicated original results</a:t>
            </a:r>
          </a:p>
          <a:p>
            <a:pPr lvl="2"/>
            <a:r>
              <a:rPr lang="en-US" dirty="0">
                <a:latin typeface="Aptos" panose="020B0004020202020204" pitchFamily="34" charset="0"/>
              </a:rPr>
              <a:t>47.9% partially replicated results</a:t>
            </a:r>
          </a:p>
          <a:p>
            <a:pPr lvl="2"/>
            <a:r>
              <a:rPr lang="en-US" dirty="0">
                <a:latin typeface="Aptos" panose="020B0004020202020204" pitchFamily="34" charset="0"/>
              </a:rPr>
              <a:t>31.7% did not replicate at all</a:t>
            </a:r>
          </a:p>
          <a:p>
            <a:pPr marL="266700" lvl="1" indent="0">
              <a:buNone/>
            </a:pPr>
            <a:endParaRPr lang="en-US"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Psychology and Management Science</a:t>
            </a:r>
            <a:endParaRPr lang="en-DE" dirty="0"/>
          </a:p>
        </p:txBody>
      </p:sp>
    </p:spTree>
    <p:extLst>
      <p:ext uri="{BB962C8B-B14F-4D97-AF65-F5344CB8AC3E}">
        <p14:creationId xmlns:p14="http://schemas.microsoft.com/office/powerpoint/2010/main" val="35023409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marL="266700" lvl="1" indent="0">
              <a:buClr>
                <a:srgbClr val="C00000"/>
              </a:buClr>
              <a:buNone/>
            </a:pPr>
            <a:endParaRPr lang="en-US" dirty="0">
              <a:latin typeface="Aptos" panose="020B0004020202020204" pitchFamily="34" charset="0"/>
            </a:endParaRPr>
          </a:p>
          <a:p>
            <a:r>
              <a:rPr lang="en-US" b="1" dirty="0">
                <a:latin typeface="Aptos" panose="020B0004020202020204" pitchFamily="34" charset="0"/>
              </a:rPr>
              <a:t>Statistical Estimation of Replicability using 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r>
              <a:rPr lang="en-US" sz="1400" dirty="0">
                <a:latin typeface="Aptos" panose="020B0004020202020204" pitchFamily="34" charset="0"/>
                <a:sym typeface="Wingdings" panose="05000000000000000000" pitchFamily="2" charset="2"/>
              </a:rPr>
              <a:t>Takes a list of p-values (e.g., p-values of all hypotheses tested in management science) and outputs an estimate of the percentage of findings that can be expected to replicate</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rPr>
              <a:t>Bartoš</a:t>
            </a:r>
            <a:r>
              <a:rPr lang="en-US" sz="1400" dirty="0">
                <a:latin typeface="Aptos" panose="020B0004020202020204" pitchFamily="34" charset="0"/>
              </a:rPr>
              <a:t> &amp; </a:t>
            </a:r>
            <a:r>
              <a:rPr lang="en-US" sz="1400" dirty="0" err="1">
                <a:latin typeface="Aptos" panose="020B0004020202020204" pitchFamily="34" charset="0"/>
              </a:rPr>
              <a:t>Schimmack</a:t>
            </a:r>
            <a:r>
              <a:rPr lang="en-US" sz="1400" dirty="0">
                <a:latin typeface="Aptos" panose="020B0004020202020204" pitchFamily="34" charset="0"/>
              </a:rPr>
              <a:t>, 2021;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No additional data collection, so </a:t>
            </a:r>
            <a:r>
              <a:rPr lang="en-US" sz="1400">
                <a:latin typeface="Aptos" panose="020B0004020202020204" pitchFamily="34" charset="0"/>
                <a:sym typeface="Wingdings" panose="05000000000000000000" pitchFamily="2" charset="2"/>
              </a:rPr>
              <a:t>relatively cheap and easy to do.</a:t>
            </a:r>
            <a:endParaRPr lang="en-US" sz="1400" dirty="0">
              <a:latin typeface="Aptos" panose="020B0004020202020204" pitchFamily="34" charset="0"/>
              <a:sym typeface="Wingdings" panose="05000000000000000000" pitchFamily="2" charset="2"/>
            </a:endParaRPr>
          </a:p>
          <a:p>
            <a:pPr lvl="1">
              <a:buClr>
                <a:srgbClr val="C0000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Z-curve works best for large sets of p-values and for homogenous effects. For heterogeneous effects, estimates are less accurate.</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Management Science</a:t>
            </a:r>
            <a:endParaRPr lang="en-DE" dirty="0"/>
          </a:p>
        </p:txBody>
      </p:sp>
    </p:spTree>
    <p:extLst>
      <p:ext uri="{BB962C8B-B14F-4D97-AF65-F5344CB8AC3E}">
        <p14:creationId xmlns:p14="http://schemas.microsoft.com/office/powerpoint/2010/main" val="154105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r>
              <a:rPr lang="en-US" dirty="0">
                <a:latin typeface="Aptos" panose="020B0004020202020204" pitchFamily="34" charset="0"/>
              </a:rPr>
              <a:t>Imagine we have these 10 -values from 10 different tests of an effect:</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Z-Curve: Example</a:t>
            </a:r>
            <a:endParaRPr lang="en-DE" dirty="0"/>
          </a:p>
        </p:txBody>
      </p:sp>
      <p:graphicFrame>
        <p:nvGraphicFramePr>
          <p:cNvPr id="2" name="Table 1">
            <a:extLst>
              <a:ext uri="{FF2B5EF4-FFF2-40B4-BE49-F238E27FC236}">
                <a16:creationId xmlns:a16="http://schemas.microsoft.com/office/drawing/2014/main" id="{64C76B2A-2081-EEFD-5081-073E01A686E9}"/>
              </a:ext>
            </a:extLst>
          </p:cNvPr>
          <p:cNvGraphicFramePr>
            <a:graphicFrameLocks noGrp="1"/>
          </p:cNvGraphicFramePr>
          <p:nvPr>
            <p:extLst>
              <p:ext uri="{D42A27DB-BD31-4B8C-83A1-F6EECF244321}">
                <p14:modId xmlns:p14="http://schemas.microsoft.com/office/powerpoint/2010/main" val="3823132167"/>
              </p:ext>
            </p:extLst>
          </p:nvPr>
        </p:nvGraphicFramePr>
        <p:xfrm>
          <a:off x="522530" y="2225192"/>
          <a:ext cx="936008" cy="2682240"/>
        </p:xfrm>
        <a:graphic>
          <a:graphicData uri="http://schemas.openxmlformats.org/drawingml/2006/table">
            <a:tbl>
              <a:tblPr firstRow="1" bandRow="1">
                <a:tableStyleId>{5C22544A-7EE6-4342-B048-85BDC9FD1C3A}</a:tableStyleId>
              </a:tblPr>
              <a:tblGrid>
                <a:gridCol w="936008">
                  <a:extLst>
                    <a:ext uri="{9D8B030D-6E8A-4147-A177-3AD203B41FA5}">
                      <a16:colId xmlns:a16="http://schemas.microsoft.com/office/drawing/2014/main" val="2176771836"/>
                    </a:ext>
                  </a:extLst>
                </a:gridCol>
              </a:tblGrid>
              <a:tr h="237792">
                <a:tc>
                  <a:txBody>
                    <a:bodyPr/>
                    <a:lstStyle/>
                    <a:p>
                      <a:r>
                        <a:rPr lang="en-US" sz="1000" dirty="0"/>
                        <a:t>P values</a:t>
                      </a:r>
                      <a:endParaRPr lang="en-DE" sz="1000" dirty="0"/>
                    </a:p>
                  </a:txBody>
                  <a:tcPr/>
                </a:tc>
                <a:extLst>
                  <a:ext uri="{0D108BD9-81ED-4DB2-BD59-A6C34878D82A}">
                    <a16:rowId xmlns:a16="http://schemas.microsoft.com/office/drawing/2014/main" val="2239327599"/>
                  </a:ext>
                </a:extLst>
              </a:tr>
              <a:tr h="0">
                <a:tc>
                  <a:txBody>
                    <a:bodyPr/>
                    <a:lstStyle/>
                    <a:p>
                      <a:r>
                        <a:rPr lang="en-US" sz="1000" dirty="0"/>
                        <a:t>.005</a:t>
                      </a:r>
                      <a:endParaRPr lang="en-DE" sz="1000" dirty="0"/>
                    </a:p>
                  </a:txBody>
                  <a:tcPr/>
                </a:tc>
                <a:extLst>
                  <a:ext uri="{0D108BD9-81ED-4DB2-BD59-A6C34878D82A}">
                    <a16:rowId xmlns:a16="http://schemas.microsoft.com/office/drawing/2014/main" val="2537295489"/>
                  </a:ext>
                </a:extLst>
              </a:tr>
              <a:tr h="237792">
                <a:tc>
                  <a:txBody>
                    <a:bodyPr/>
                    <a:lstStyle/>
                    <a:p>
                      <a:r>
                        <a:rPr lang="en-US" sz="1000" dirty="0"/>
                        <a:t>.010</a:t>
                      </a:r>
                      <a:endParaRPr lang="en-DE" sz="1000" dirty="0"/>
                    </a:p>
                  </a:txBody>
                  <a:tcPr/>
                </a:tc>
                <a:extLst>
                  <a:ext uri="{0D108BD9-81ED-4DB2-BD59-A6C34878D82A}">
                    <a16:rowId xmlns:a16="http://schemas.microsoft.com/office/drawing/2014/main" val="1803304248"/>
                  </a:ext>
                </a:extLst>
              </a:tr>
              <a:tr h="237792">
                <a:tc>
                  <a:txBody>
                    <a:bodyPr/>
                    <a:lstStyle/>
                    <a:p>
                      <a:r>
                        <a:rPr lang="en-US" sz="1000" dirty="0"/>
                        <a:t>.015</a:t>
                      </a:r>
                      <a:endParaRPr lang="en-DE" sz="1000" dirty="0"/>
                    </a:p>
                  </a:txBody>
                  <a:tcPr/>
                </a:tc>
                <a:extLst>
                  <a:ext uri="{0D108BD9-81ED-4DB2-BD59-A6C34878D82A}">
                    <a16:rowId xmlns:a16="http://schemas.microsoft.com/office/drawing/2014/main" val="571419691"/>
                  </a:ext>
                </a:extLst>
              </a:tr>
              <a:tr h="237792">
                <a:tc>
                  <a:txBody>
                    <a:bodyPr/>
                    <a:lstStyle/>
                    <a:p>
                      <a:r>
                        <a:rPr lang="en-US" sz="1000" dirty="0"/>
                        <a:t>.020</a:t>
                      </a:r>
                      <a:endParaRPr lang="en-DE" sz="1000" dirty="0"/>
                    </a:p>
                  </a:txBody>
                  <a:tcPr/>
                </a:tc>
                <a:extLst>
                  <a:ext uri="{0D108BD9-81ED-4DB2-BD59-A6C34878D82A}">
                    <a16:rowId xmlns:a16="http://schemas.microsoft.com/office/drawing/2014/main" val="1098866258"/>
                  </a:ext>
                </a:extLst>
              </a:tr>
              <a:tr h="237792">
                <a:tc>
                  <a:txBody>
                    <a:bodyPr/>
                    <a:lstStyle/>
                    <a:p>
                      <a:r>
                        <a:rPr lang="en-US" sz="1000" dirty="0"/>
                        <a:t>.025</a:t>
                      </a:r>
                      <a:endParaRPr lang="en-DE" sz="1000" dirty="0"/>
                    </a:p>
                  </a:txBody>
                  <a:tcPr/>
                </a:tc>
                <a:extLst>
                  <a:ext uri="{0D108BD9-81ED-4DB2-BD59-A6C34878D82A}">
                    <a16:rowId xmlns:a16="http://schemas.microsoft.com/office/drawing/2014/main" val="3222082446"/>
                  </a:ext>
                </a:extLst>
              </a:tr>
              <a:tr h="237792">
                <a:tc>
                  <a:txBody>
                    <a:bodyPr/>
                    <a:lstStyle/>
                    <a:p>
                      <a:r>
                        <a:rPr lang="en-US" sz="1000" dirty="0"/>
                        <a:t>.030</a:t>
                      </a:r>
                      <a:endParaRPr lang="en-DE" sz="1000" dirty="0"/>
                    </a:p>
                  </a:txBody>
                  <a:tcPr/>
                </a:tc>
                <a:extLst>
                  <a:ext uri="{0D108BD9-81ED-4DB2-BD59-A6C34878D82A}">
                    <a16:rowId xmlns:a16="http://schemas.microsoft.com/office/drawing/2014/main" val="1261609309"/>
                  </a:ext>
                </a:extLst>
              </a:tr>
              <a:tr h="237792">
                <a:tc>
                  <a:txBody>
                    <a:bodyPr/>
                    <a:lstStyle/>
                    <a:p>
                      <a:r>
                        <a:rPr lang="en-US" sz="1000" dirty="0"/>
                        <a:t>.035</a:t>
                      </a:r>
                      <a:endParaRPr lang="en-DE" sz="1000" dirty="0"/>
                    </a:p>
                  </a:txBody>
                  <a:tcPr/>
                </a:tc>
                <a:extLst>
                  <a:ext uri="{0D108BD9-81ED-4DB2-BD59-A6C34878D82A}">
                    <a16:rowId xmlns:a16="http://schemas.microsoft.com/office/drawing/2014/main" val="3681256417"/>
                  </a:ext>
                </a:extLst>
              </a:tr>
              <a:tr h="237792">
                <a:tc>
                  <a:txBody>
                    <a:bodyPr/>
                    <a:lstStyle/>
                    <a:p>
                      <a:r>
                        <a:rPr lang="en-US" sz="1000" dirty="0"/>
                        <a:t>.040</a:t>
                      </a:r>
                      <a:endParaRPr lang="en-DE" sz="1000" dirty="0"/>
                    </a:p>
                  </a:txBody>
                  <a:tcPr/>
                </a:tc>
                <a:extLst>
                  <a:ext uri="{0D108BD9-81ED-4DB2-BD59-A6C34878D82A}">
                    <a16:rowId xmlns:a16="http://schemas.microsoft.com/office/drawing/2014/main" val="1881401161"/>
                  </a:ext>
                </a:extLst>
              </a:tr>
              <a:tr h="237792">
                <a:tc>
                  <a:txBody>
                    <a:bodyPr/>
                    <a:lstStyle/>
                    <a:p>
                      <a:r>
                        <a:rPr lang="en-US" sz="1000" dirty="0"/>
                        <a:t>.045</a:t>
                      </a:r>
                      <a:endParaRPr lang="en-DE" sz="1000" dirty="0"/>
                    </a:p>
                  </a:txBody>
                  <a:tcPr/>
                </a:tc>
                <a:extLst>
                  <a:ext uri="{0D108BD9-81ED-4DB2-BD59-A6C34878D82A}">
                    <a16:rowId xmlns:a16="http://schemas.microsoft.com/office/drawing/2014/main" val="1709097866"/>
                  </a:ext>
                </a:extLst>
              </a:tr>
              <a:tr h="237792">
                <a:tc>
                  <a:txBody>
                    <a:bodyPr/>
                    <a:lstStyle/>
                    <a:p>
                      <a:r>
                        <a:rPr lang="en-US" sz="1000" dirty="0"/>
                        <a:t>.049</a:t>
                      </a:r>
                      <a:endParaRPr lang="en-DE" sz="1000" dirty="0"/>
                    </a:p>
                  </a:txBody>
                  <a:tcPr/>
                </a:tc>
                <a:extLst>
                  <a:ext uri="{0D108BD9-81ED-4DB2-BD59-A6C34878D82A}">
                    <a16:rowId xmlns:a16="http://schemas.microsoft.com/office/drawing/2014/main" val="1468589169"/>
                  </a:ext>
                </a:extLst>
              </a:tr>
            </a:tbl>
          </a:graphicData>
        </a:graphic>
      </p:graphicFrame>
      <p:pic>
        <p:nvPicPr>
          <p:cNvPr id="7" name="Picture 6">
            <a:extLst>
              <a:ext uri="{FF2B5EF4-FFF2-40B4-BE49-F238E27FC236}">
                <a16:creationId xmlns:a16="http://schemas.microsoft.com/office/drawing/2014/main" id="{050F8D97-BB58-3100-6AA5-54E2B87400D0}"/>
              </a:ext>
            </a:extLst>
          </p:cNvPr>
          <p:cNvPicPr>
            <a:picLocks noChangeAspect="1"/>
          </p:cNvPicPr>
          <p:nvPr/>
        </p:nvPicPr>
        <p:blipFill>
          <a:blip r:embed="rId3"/>
          <a:stretch>
            <a:fillRect/>
          </a:stretch>
        </p:blipFill>
        <p:spPr>
          <a:xfrm>
            <a:off x="1648426" y="2455582"/>
            <a:ext cx="2639479" cy="2053356"/>
          </a:xfrm>
          <a:prstGeom prst="rect">
            <a:avLst/>
          </a:prstGeom>
        </p:spPr>
      </p:pic>
      <p:sp>
        <p:nvSpPr>
          <p:cNvPr id="5" name="TextBox 4">
            <a:extLst>
              <a:ext uri="{FF2B5EF4-FFF2-40B4-BE49-F238E27FC236}">
                <a16:creationId xmlns:a16="http://schemas.microsoft.com/office/drawing/2014/main" id="{CE50C65F-12A3-0899-A8CF-37600079EF73}"/>
              </a:ext>
            </a:extLst>
          </p:cNvPr>
          <p:cNvSpPr txBox="1"/>
          <p:nvPr/>
        </p:nvSpPr>
        <p:spPr>
          <a:xfrm>
            <a:off x="1786241" y="4676599"/>
            <a:ext cx="2767289" cy="461665"/>
          </a:xfrm>
          <a:prstGeom prst="rect">
            <a:avLst/>
          </a:prstGeom>
          <a:noFill/>
        </p:spPr>
        <p:txBody>
          <a:bodyPr wrap="square" rtlCol="0">
            <a:spAutoFit/>
          </a:bodyPr>
          <a:lstStyle/>
          <a:p>
            <a:r>
              <a:rPr lang="en-US" sz="1200" b="1" dirty="0">
                <a:latin typeface="Aptos" panose="020B0004020202020204" pitchFamily="34" charset="0"/>
              </a:rPr>
              <a:t>Expected replicability rate: </a:t>
            </a:r>
            <a:r>
              <a:rPr lang="en-US" sz="1200" dirty="0">
                <a:latin typeface="Aptos" panose="020B0004020202020204" pitchFamily="34" charset="0"/>
              </a:rPr>
              <a:t>0.025, 95%CI =[.025, .055]</a:t>
            </a:r>
            <a:endParaRPr lang="en-DE" sz="1200" dirty="0">
              <a:latin typeface="Aptos" panose="020B0004020202020204" pitchFamily="34" charset="0"/>
            </a:endParaRPr>
          </a:p>
        </p:txBody>
      </p:sp>
    </p:spTree>
    <p:extLst>
      <p:ext uri="{BB962C8B-B14F-4D97-AF65-F5344CB8AC3E}">
        <p14:creationId xmlns:p14="http://schemas.microsoft.com/office/powerpoint/2010/main" val="146058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r>
              <a:rPr lang="en-US" dirty="0">
                <a:latin typeface="Aptos" panose="020B0004020202020204" pitchFamily="34" charset="0"/>
              </a:rPr>
              <a:t>Imagine we have these 10 -values from 10 different tests of an effect:</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Z-Curve: Example</a:t>
            </a:r>
            <a:endParaRPr lang="en-DE" dirty="0"/>
          </a:p>
        </p:txBody>
      </p:sp>
      <p:graphicFrame>
        <p:nvGraphicFramePr>
          <p:cNvPr id="2" name="Table 1">
            <a:extLst>
              <a:ext uri="{FF2B5EF4-FFF2-40B4-BE49-F238E27FC236}">
                <a16:creationId xmlns:a16="http://schemas.microsoft.com/office/drawing/2014/main" id="{64C76B2A-2081-EEFD-5081-073E01A686E9}"/>
              </a:ext>
            </a:extLst>
          </p:cNvPr>
          <p:cNvGraphicFramePr>
            <a:graphicFrameLocks noGrp="1"/>
          </p:cNvGraphicFramePr>
          <p:nvPr/>
        </p:nvGraphicFramePr>
        <p:xfrm>
          <a:off x="522530" y="2225192"/>
          <a:ext cx="936008" cy="2682240"/>
        </p:xfrm>
        <a:graphic>
          <a:graphicData uri="http://schemas.openxmlformats.org/drawingml/2006/table">
            <a:tbl>
              <a:tblPr firstRow="1" bandRow="1">
                <a:tableStyleId>{5C22544A-7EE6-4342-B048-85BDC9FD1C3A}</a:tableStyleId>
              </a:tblPr>
              <a:tblGrid>
                <a:gridCol w="936008">
                  <a:extLst>
                    <a:ext uri="{9D8B030D-6E8A-4147-A177-3AD203B41FA5}">
                      <a16:colId xmlns:a16="http://schemas.microsoft.com/office/drawing/2014/main" val="2176771836"/>
                    </a:ext>
                  </a:extLst>
                </a:gridCol>
              </a:tblGrid>
              <a:tr h="237792">
                <a:tc>
                  <a:txBody>
                    <a:bodyPr/>
                    <a:lstStyle/>
                    <a:p>
                      <a:r>
                        <a:rPr lang="en-US" sz="1000" dirty="0"/>
                        <a:t>P values</a:t>
                      </a:r>
                      <a:endParaRPr lang="en-DE" sz="1000" dirty="0"/>
                    </a:p>
                  </a:txBody>
                  <a:tcPr/>
                </a:tc>
                <a:extLst>
                  <a:ext uri="{0D108BD9-81ED-4DB2-BD59-A6C34878D82A}">
                    <a16:rowId xmlns:a16="http://schemas.microsoft.com/office/drawing/2014/main" val="2239327599"/>
                  </a:ext>
                </a:extLst>
              </a:tr>
              <a:tr h="0">
                <a:tc>
                  <a:txBody>
                    <a:bodyPr/>
                    <a:lstStyle/>
                    <a:p>
                      <a:r>
                        <a:rPr lang="en-US" sz="1000" dirty="0"/>
                        <a:t>.005</a:t>
                      </a:r>
                      <a:endParaRPr lang="en-DE" sz="1000" dirty="0"/>
                    </a:p>
                  </a:txBody>
                  <a:tcPr/>
                </a:tc>
                <a:extLst>
                  <a:ext uri="{0D108BD9-81ED-4DB2-BD59-A6C34878D82A}">
                    <a16:rowId xmlns:a16="http://schemas.microsoft.com/office/drawing/2014/main" val="2537295489"/>
                  </a:ext>
                </a:extLst>
              </a:tr>
              <a:tr h="237792">
                <a:tc>
                  <a:txBody>
                    <a:bodyPr/>
                    <a:lstStyle/>
                    <a:p>
                      <a:r>
                        <a:rPr lang="en-US" sz="1000" dirty="0"/>
                        <a:t>.010</a:t>
                      </a:r>
                      <a:endParaRPr lang="en-DE" sz="1000" dirty="0"/>
                    </a:p>
                  </a:txBody>
                  <a:tcPr/>
                </a:tc>
                <a:extLst>
                  <a:ext uri="{0D108BD9-81ED-4DB2-BD59-A6C34878D82A}">
                    <a16:rowId xmlns:a16="http://schemas.microsoft.com/office/drawing/2014/main" val="1803304248"/>
                  </a:ext>
                </a:extLst>
              </a:tr>
              <a:tr h="237792">
                <a:tc>
                  <a:txBody>
                    <a:bodyPr/>
                    <a:lstStyle/>
                    <a:p>
                      <a:r>
                        <a:rPr lang="en-US" sz="1000" dirty="0"/>
                        <a:t>.015</a:t>
                      </a:r>
                      <a:endParaRPr lang="en-DE" sz="1000" dirty="0"/>
                    </a:p>
                  </a:txBody>
                  <a:tcPr/>
                </a:tc>
                <a:extLst>
                  <a:ext uri="{0D108BD9-81ED-4DB2-BD59-A6C34878D82A}">
                    <a16:rowId xmlns:a16="http://schemas.microsoft.com/office/drawing/2014/main" val="571419691"/>
                  </a:ext>
                </a:extLst>
              </a:tr>
              <a:tr h="237792">
                <a:tc>
                  <a:txBody>
                    <a:bodyPr/>
                    <a:lstStyle/>
                    <a:p>
                      <a:r>
                        <a:rPr lang="en-US" sz="1000" dirty="0"/>
                        <a:t>.020</a:t>
                      </a:r>
                      <a:endParaRPr lang="en-DE" sz="1000" dirty="0"/>
                    </a:p>
                  </a:txBody>
                  <a:tcPr/>
                </a:tc>
                <a:extLst>
                  <a:ext uri="{0D108BD9-81ED-4DB2-BD59-A6C34878D82A}">
                    <a16:rowId xmlns:a16="http://schemas.microsoft.com/office/drawing/2014/main" val="1098866258"/>
                  </a:ext>
                </a:extLst>
              </a:tr>
              <a:tr h="237792">
                <a:tc>
                  <a:txBody>
                    <a:bodyPr/>
                    <a:lstStyle/>
                    <a:p>
                      <a:r>
                        <a:rPr lang="en-US" sz="1000" dirty="0"/>
                        <a:t>.025</a:t>
                      </a:r>
                      <a:endParaRPr lang="en-DE" sz="1000" dirty="0"/>
                    </a:p>
                  </a:txBody>
                  <a:tcPr/>
                </a:tc>
                <a:extLst>
                  <a:ext uri="{0D108BD9-81ED-4DB2-BD59-A6C34878D82A}">
                    <a16:rowId xmlns:a16="http://schemas.microsoft.com/office/drawing/2014/main" val="3222082446"/>
                  </a:ext>
                </a:extLst>
              </a:tr>
              <a:tr h="237792">
                <a:tc>
                  <a:txBody>
                    <a:bodyPr/>
                    <a:lstStyle/>
                    <a:p>
                      <a:r>
                        <a:rPr lang="en-US" sz="1000" dirty="0"/>
                        <a:t>.030</a:t>
                      </a:r>
                      <a:endParaRPr lang="en-DE" sz="1000" dirty="0"/>
                    </a:p>
                  </a:txBody>
                  <a:tcPr/>
                </a:tc>
                <a:extLst>
                  <a:ext uri="{0D108BD9-81ED-4DB2-BD59-A6C34878D82A}">
                    <a16:rowId xmlns:a16="http://schemas.microsoft.com/office/drawing/2014/main" val="1261609309"/>
                  </a:ext>
                </a:extLst>
              </a:tr>
              <a:tr h="237792">
                <a:tc>
                  <a:txBody>
                    <a:bodyPr/>
                    <a:lstStyle/>
                    <a:p>
                      <a:r>
                        <a:rPr lang="en-US" sz="1000" dirty="0"/>
                        <a:t>.035</a:t>
                      </a:r>
                      <a:endParaRPr lang="en-DE" sz="1000" dirty="0"/>
                    </a:p>
                  </a:txBody>
                  <a:tcPr/>
                </a:tc>
                <a:extLst>
                  <a:ext uri="{0D108BD9-81ED-4DB2-BD59-A6C34878D82A}">
                    <a16:rowId xmlns:a16="http://schemas.microsoft.com/office/drawing/2014/main" val="3681256417"/>
                  </a:ext>
                </a:extLst>
              </a:tr>
              <a:tr h="237792">
                <a:tc>
                  <a:txBody>
                    <a:bodyPr/>
                    <a:lstStyle/>
                    <a:p>
                      <a:r>
                        <a:rPr lang="en-US" sz="1000" dirty="0"/>
                        <a:t>.040</a:t>
                      </a:r>
                      <a:endParaRPr lang="en-DE" sz="1000" dirty="0"/>
                    </a:p>
                  </a:txBody>
                  <a:tcPr/>
                </a:tc>
                <a:extLst>
                  <a:ext uri="{0D108BD9-81ED-4DB2-BD59-A6C34878D82A}">
                    <a16:rowId xmlns:a16="http://schemas.microsoft.com/office/drawing/2014/main" val="1881401161"/>
                  </a:ext>
                </a:extLst>
              </a:tr>
              <a:tr h="237792">
                <a:tc>
                  <a:txBody>
                    <a:bodyPr/>
                    <a:lstStyle/>
                    <a:p>
                      <a:r>
                        <a:rPr lang="en-US" sz="1000" dirty="0"/>
                        <a:t>.045</a:t>
                      </a:r>
                      <a:endParaRPr lang="en-DE" sz="1000" dirty="0"/>
                    </a:p>
                  </a:txBody>
                  <a:tcPr/>
                </a:tc>
                <a:extLst>
                  <a:ext uri="{0D108BD9-81ED-4DB2-BD59-A6C34878D82A}">
                    <a16:rowId xmlns:a16="http://schemas.microsoft.com/office/drawing/2014/main" val="1709097866"/>
                  </a:ext>
                </a:extLst>
              </a:tr>
              <a:tr h="237792">
                <a:tc>
                  <a:txBody>
                    <a:bodyPr/>
                    <a:lstStyle/>
                    <a:p>
                      <a:r>
                        <a:rPr lang="en-US" sz="1000" dirty="0"/>
                        <a:t>.049</a:t>
                      </a:r>
                      <a:endParaRPr lang="en-DE" sz="1000" dirty="0"/>
                    </a:p>
                  </a:txBody>
                  <a:tcPr/>
                </a:tc>
                <a:extLst>
                  <a:ext uri="{0D108BD9-81ED-4DB2-BD59-A6C34878D82A}">
                    <a16:rowId xmlns:a16="http://schemas.microsoft.com/office/drawing/2014/main" val="1468589169"/>
                  </a:ext>
                </a:extLst>
              </a:tr>
            </a:tbl>
          </a:graphicData>
        </a:graphic>
      </p:graphicFrame>
      <p:pic>
        <p:nvPicPr>
          <p:cNvPr id="7" name="Picture 6">
            <a:extLst>
              <a:ext uri="{FF2B5EF4-FFF2-40B4-BE49-F238E27FC236}">
                <a16:creationId xmlns:a16="http://schemas.microsoft.com/office/drawing/2014/main" id="{050F8D97-BB58-3100-6AA5-54E2B87400D0}"/>
              </a:ext>
            </a:extLst>
          </p:cNvPr>
          <p:cNvPicPr>
            <a:picLocks noChangeAspect="1"/>
          </p:cNvPicPr>
          <p:nvPr/>
        </p:nvPicPr>
        <p:blipFill>
          <a:blip r:embed="rId3"/>
          <a:stretch>
            <a:fillRect/>
          </a:stretch>
        </p:blipFill>
        <p:spPr>
          <a:xfrm>
            <a:off x="1648426" y="2455582"/>
            <a:ext cx="2639479" cy="2053356"/>
          </a:xfrm>
          <a:prstGeom prst="rect">
            <a:avLst/>
          </a:prstGeom>
        </p:spPr>
      </p:pic>
      <p:graphicFrame>
        <p:nvGraphicFramePr>
          <p:cNvPr id="3" name="Table 2">
            <a:extLst>
              <a:ext uri="{FF2B5EF4-FFF2-40B4-BE49-F238E27FC236}">
                <a16:creationId xmlns:a16="http://schemas.microsoft.com/office/drawing/2014/main" id="{B0B9BCAE-8895-8E9F-197D-1128CB42C3AD}"/>
              </a:ext>
            </a:extLst>
          </p:cNvPr>
          <p:cNvGraphicFramePr>
            <a:graphicFrameLocks noGrp="1"/>
          </p:cNvGraphicFramePr>
          <p:nvPr/>
        </p:nvGraphicFramePr>
        <p:xfrm>
          <a:off x="4805496" y="2225192"/>
          <a:ext cx="936008" cy="2682240"/>
        </p:xfrm>
        <a:graphic>
          <a:graphicData uri="http://schemas.openxmlformats.org/drawingml/2006/table">
            <a:tbl>
              <a:tblPr firstRow="1" bandRow="1">
                <a:tableStyleId>{5C22544A-7EE6-4342-B048-85BDC9FD1C3A}</a:tableStyleId>
              </a:tblPr>
              <a:tblGrid>
                <a:gridCol w="936008">
                  <a:extLst>
                    <a:ext uri="{9D8B030D-6E8A-4147-A177-3AD203B41FA5}">
                      <a16:colId xmlns:a16="http://schemas.microsoft.com/office/drawing/2014/main" val="2176771836"/>
                    </a:ext>
                  </a:extLst>
                </a:gridCol>
              </a:tblGrid>
              <a:tr h="237792">
                <a:tc>
                  <a:txBody>
                    <a:bodyPr/>
                    <a:lstStyle/>
                    <a:p>
                      <a:r>
                        <a:rPr lang="en-US" sz="1000" dirty="0"/>
                        <a:t>P values</a:t>
                      </a:r>
                      <a:endParaRPr lang="en-DE" sz="1000" dirty="0"/>
                    </a:p>
                  </a:txBody>
                  <a:tcPr/>
                </a:tc>
                <a:extLst>
                  <a:ext uri="{0D108BD9-81ED-4DB2-BD59-A6C34878D82A}">
                    <a16:rowId xmlns:a16="http://schemas.microsoft.com/office/drawing/2014/main" val="2239327599"/>
                  </a:ext>
                </a:extLst>
              </a:tr>
              <a:tr h="0">
                <a:tc>
                  <a:txBody>
                    <a:bodyPr/>
                    <a:lstStyle/>
                    <a:p>
                      <a:r>
                        <a:rPr lang="en-US" sz="1000" dirty="0"/>
                        <a:t>.0005</a:t>
                      </a:r>
                      <a:endParaRPr lang="en-DE" sz="1000" dirty="0"/>
                    </a:p>
                  </a:txBody>
                  <a:tcPr/>
                </a:tc>
                <a:extLst>
                  <a:ext uri="{0D108BD9-81ED-4DB2-BD59-A6C34878D82A}">
                    <a16:rowId xmlns:a16="http://schemas.microsoft.com/office/drawing/2014/main" val="2537295489"/>
                  </a:ext>
                </a:extLst>
              </a:tr>
              <a:tr h="237792">
                <a:tc>
                  <a:txBody>
                    <a:bodyPr/>
                    <a:lstStyle/>
                    <a:p>
                      <a:r>
                        <a:rPr lang="en-US" sz="1000" dirty="0"/>
                        <a:t>.0010</a:t>
                      </a:r>
                      <a:endParaRPr lang="en-DE" sz="1000" dirty="0"/>
                    </a:p>
                  </a:txBody>
                  <a:tcPr/>
                </a:tc>
                <a:extLst>
                  <a:ext uri="{0D108BD9-81ED-4DB2-BD59-A6C34878D82A}">
                    <a16:rowId xmlns:a16="http://schemas.microsoft.com/office/drawing/2014/main" val="1803304248"/>
                  </a:ext>
                </a:extLst>
              </a:tr>
              <a:tr h="237792">
                <a:tc>
                  <a:txBody>
                    <a:bodyPr/>
                    <a:lstStyle/>
                    <a:p>
                      <a:r>
                        <a:rPr lang="en-US" sz="1000" dirty="0"/>
                        <a:t>.0015</a:t>
                      </a:r>
                      <a:endParaRPr lang="en-DE" sz="1000" dirty="0"/>
                    </a:p>
                  </a:txBody>
                  <a:tcPr/>
                </a:tc>
                <a:extLst>
                  <a:ext uri="{0D108BD9-81ED-4DB2-BD59-A6C34878D82A}">
                    <a16:rowId xmlns:a16="http://schemas.microsoft.com/office/drawing/2014/main" val="571419691"/>
                  </a:ext>
                </a:extLst>
              </a:tr>
              <a:tr h="237792">
                <a:tc>
                  <a:txBody>
                    <a:bodyPr/>
                    <a:lstStyle/>
                    <a:p>
                      <a:r>
                        <a:rPr lang="en-US" sz="1000" dirty="0"/>
                        <a:t>.0020</a:t>
                      </a:r>
                      <a:endParaRPr lang="en-DE" sz="1000" dirty="0"/>
                    </a:p>
                  </a:txBody>
                  <a:tcPr/>
                </a:tc>
                <a:extLst>
                  <a:ext uri="{0D108BD9-81ED-4DB2-BD59-A6C34878D82A}">
                    <a16:rowId xmlns:a16="http://schemas.microsoft.com/office/drawing/2014/main" val="1098866258"/>
                  </a:ext>
                </a:extLst>
              </a:tr>
              <a:tr h="237792">
                <a:tc>
                  <a:txBody>
                    <a:bodyPr/>
                    <a:lstStyle/>
                    <a:p>
                      <a:r>
                        <a:rPr lang="en-US" sz="1000" dirty="0"/>
                        <a:t>.0025</a:t>
                      </a:r>
                      <a:endParaRPr lang="en-DE" sz="1000" dirty="0"/>
                    </a:p>
                  </a:txBody>
                  <a:tcPr/>
                </a:tc>
                <a:extLst>
                  <a:ext uri="{0D108BD9-81ED-4DB2-BD59-A6C34878D82A}">
                    <a16:rowId xmlns:a16="http://schemas.microsoft.com/office/drawing/2014/main" val="3222082446"/>
                  </a:ext>
                </a:extLst>
              </a:tr>
              <a:tr h="237792">
                <a:tc>
                  <a:txBody>
                    <a:bodyPr/>
                    <a:lstStyle/>
                    <a:p>
                      <a:r>
                        <a:rPr lang="en-US" sz="1000" dirty="0"/>
                        <a:t>.0030</a:t>
                      </a:r>
                      <a:endParaRPr lang="en-DE" sz="1000" dirty="0"/>
                    </a:p>
                  </a:txBody>
                  <a:tcPr/>
                </a:tc>
                <a:extLst>
                  <a:ext uri="{0D108BD9-81ED-4DB2-BD59-A6C34878D82A}">
                    <a16:rowId xmlns:a16="http://schemas.microsoft.com/office/drawing/2014/main" val="1261609309"/>
                  </a:ext>
                </a:extLst>
              </a:tr>
              <a:tr h="237792">
                <a:tc>
                  <a:txBody>
                    <a:bodyPr/>
                    <a:lstStyle/>
                    <a:p>
                      <a:r>
                        <a:rPr lang="en-US" sz="1000" dirty="0"/>
                        <a:t>.0035</a:t>
                      </a:r>
                      <a:endParaRPr lang="en-DE" sz="1000" dirty="0"/>
                    </a:p>
                  </a:txBody>
                  <a:tcPr/>
                </a:tc>
                <a:extLst>
                  <a:ext uri="{0D108BD9-81ED-4DB2-BD59-A6C34878D82A}">
                    <a16:rowId xmlns:a16="http://schemas.microsoft.com/office/drawing/2014/main" val="3681256417"/>
                  </a:ext>
                </a:extLst>
              </a:tr>
              <a:tr h="237792">
                <a:tc>
                  <a:txBody>
                    <a:bodyPr/>
                    <a:lstStyle/>
                    <a:p>
                      <a:r>
                        <a:rPr lang="en-US" sz="1000" dirty="0"/>
                        <a:t>.0040</a:t>
                      </a:r>
                      <a:endParaRPr lang="en-DE" sz="1000" dirty="0"/>
                    </a:p>
                  </a:txBody>
                  <a:tcPr/>
                </a:tc>
                <a:extLst>
                  <a:ext uri="{0D108BD9-81ED-4DB2-BD59-A6C34878D82A}">
                    <a16:rowId xmlns:a16="http://schemas.microsoft.com/office/drawing/2014/main" val="1881401161"/>
                  </a:ext>
                </a:extLst>
              </a:tr>
              <a:tr h="237792">
                <a:tc>
                  <a:txBody>
                    <a:bodyPr/>
                    <a:lstStyle/>
                    <a:p>
                      <a:r>
                        <a:rPr lang="en-US" sz="1000" dirty="0"/>
                        <a:t>.0045</a:t>
                      </a:r>
                      <a:endParaRPr lang="en-DE" sz="1000" dirty="0"/>
                    </a:p>
                  </a:txBody>
                  <a:tcPr/>
                </a:tc>
                <a:extLst>
                  <a:ext uri="{0D108BD9-81ED-4DB2-BD59-A6C34878D82A}">
                    <a16:rowId xmlns:a16="http://schemas.microsoft.com/office/drawing/2014/main" val="1709097866"/>
                  </a:ext>
                </a:extLst>
              </a:tr>
              <a:tr h="237792">
                <a:tc>
                  <a:txBody>
                    <a:bodyPr/>
                    <a:lstStyle/>
                    <a:p>
                      <a:r>
                        <a:rPr lang="en-US" sz="1000" dirty="0"/>
                        <a:t>.0049</a:t>
                      </a:r>
                      <a:endParaRPr lang="en-DE" sz="1000" dirty="0"/>
                    </a:p>
                  </a:txBody>
                  <a:tcPr/>
                </a:tc>
                <a:extLst>
                  <a:ext uri="{0D108BD9-81ED-4DB2-BD59-A6C34878D82A}">
                    <a16:rowId xmlns:a16="http://schemas.microsoft.com/office/drawing/2014/main" val="1468589169"/>
                  </a:ext>
                </a:extLst>
              </a:tr>
            </a:tbl>
          </a:graphicData>
        </a:graphic>
      </p:graphicFrame>
      <p:pic>
        <p:nvPicPr>
          <p:cNvPr id="4" name="Picture 3">
            <a:extLst>
              <a:ext uri="{FF2B5EF4-FFF2-40B4-BE49-F238E27FC236}">
                <a16:creationId xmlns:a16="http://schemas.microsoft.com/office/drawing/2014/main" id="{A1D6EF8F-3826-66EE-5051-85C7A9524B33}"/>
              </a:ext>
            </a:extLst>
          </p:cNvPr>
          <p:cNvPicPr>
            <a:picLocks noChangeAspect="1"/>
          </p:cNvPicPr>
          <p:nvPr/>
        </p:nvPicPr>
        <p:blipFill rotWithShape="1">
          <a:blip r:embed="rId4">
            <a:extLst>
              <a:ext uri="{28A0092B-C50C-407E-A947-70E740481C1C}">
                <a14:useLocalDpi xmlns:a14="http://schemas.microsoft.com/office/drawing/2010/main" val="0"/>
              </a:ext>
            </a:extLst>
          </a:blip>
          <a:srcRect l="1502"/>
          <a:stretch/>
        </p:blipFill>
        <p:spPr>
          <a:xfrm>
            <a:off x="6032938" y="2455582"/>
            <a:ext cx="2588532" cy="2098468"/>
          </a:xfrm>
          <a:prstGeom prst="rect">
            <a:avLst/>
          </a:prstGeom>
        </p:spPr>
      </p:pic>
      <p:sp>
        <p:nvSpPr>
          <p:cNvPr id="5" name="TextBox 4">
            <a:extLst>
              <a:ext uri="{FF2B5EF4-FFF2-40B4-BE49-F238E27FC236}">
                <a16:creationId xmlns:a16="http://schemas.microsoft.com/office/drawing/2014/main" id="{CE50C65F-12A3-0899-A8CF-37600079EF73}"/>
              </a:ext>
            </a:extLst>
          </p:cNvPr>
          <p:cNvSpPr txBox="1"/>
          <p:nvPr/>
        </p:nvSpPr>
        <p:spPr>
          <a:xfrm>
            <a:off x="1786241" y="4676599"/>
            <a:ext cx="2767289" cy="461665"/>
          </a:xfrm>
          <a:prstGeom prst="rect">
            <a:avLst/>
          </a:prstGeom>
          <a:noFill/>
        </p:spPr>
        <p:txBody>
          <a:bodyPr wrap="square" rtlCol="0">
            <a:spAutoFit/>
          </a:bodyPr>
          <a:lstStyle/>
          <a:p>
            <a:r>
              <a:rPr lang="en-US" sz="1200" b="1" dirty="0">
                <a:latin typeface="Aptos" panose="020B0004020202020204" pitchFamily="34" charset="0"/>
              </a:rPr>
              <a:t>Expected replicability rate: </a:t>
            </a:r>
            <a:r>
              <a:rPr lang="en-US" sz="1200" dirty="0">
                <a:latin typeface="Aptos" panose="020B0004020202020204" pitchFamily="34" charset="0"/>
              </a:rPr>
              <a:t>0.025, 95%CI =[.025, .055]</a:t>
            </a:r>
            <a:endParaRPr lang="en-DE" sz="1200" dirty="0">
              <a:latin typeface="Aptos" panose="020B0004020202020204" pitchFamily="34" charset="0"/>
            </a:endParaRPr>
          </a:p>
        </p:txBody>
      </p:sp>
      <p:sp>
        <p:nvSpPr>
          <p:cNvPr id="6" name="TextBox 5">
            <a:extLst>
              <a:ext uri="{FF2B5EF4-FFF2-40B4-BE49-F238E27FC236}">
                <a16:creationId xmlns:a16="http://schemas.microsoft.com/office/drawing/2014/main" id="{342C13CE-7F6C-6C6A-B03A-AC5AA910E65F}"/>
              </a:ext>
            </a:extLst>
          </p:cNvPr>
          <p:cNvSpPr txBox="1"/>
          <p:nvPr/>
        </p:nvSpPr>
        <p:spPr>
          <a:xfrm>
            <a:off x="6259095" y="4676599"/>
            <a:ext cx="2628000" cy="461665"/>
          </a:xfrm>
          <a:prstGeom prst="rect">
            <a:avLst/>
          </a:prstGeom>
          <a:noFill/>
        </p:spPr>
        <p:txBody>
          <a:bodyPr wrap="square" rtlCol="0">
            <a:spAutoFit/>
          </a:bodyPr>
          <a:lstStyle/>
          <a:p>
            <a:r>
              <a:rPr lang="en-US" sz="1200" b="1" dirty="0">
                <a:latin typeface="Aptos" panose="020B0004020202020204" pitchFamily="34" charset="0"/>
              </a:rPr>
              <a:t>Expected replicability rate: </a:t>
            </a:r>
            <a:r>
              <a:rPr lang="en-US" sz="1200" dirty="0">
                <a:latin typeface="Aptos" panose="020B0004020202020204" pitchFamily="34" charset="0"/>
              </a:rPr>
              <a:t>0.851, 95%CI =[.821, .881]</a:t>
            </a:r>
            <a:endParaRPr lang="en-DE" sz="1200" dirty="0">
              <a:latin typeface="Aptos" panose="020B0004020202020204" pitchFamily="34" charset="0"/>
            </a:endParaRPr>
          </a:p>
        </p:txBody>
      </p:sp>
    </p:spTree>
    <p:extLst>
      <p:ext uri="{BB962C8B-B14F-4D97-AF65-F5344CB8AC3E}">
        <p14:creationId xmlns:p14="http://schemas.microsoft.com/office/powerpoint/2010/main" val="11585908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potx" id="{511FF180-4D0F-403C-89D7-FBF2C89D6356}" vid="{4FD58E8B-C4BA-4659-9751-AF45EDD05A04}"/>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2" ma:contentTypeDescription="Ein neues Dokument erstellen." ma:contentTypeScope="" ma:versionID="b5ccb5bb211b6ddcc624790d84f2bb9f">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046596c9011a87760a505164f9d920d3"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SharedWithUsers xmlns="08b0a3ee-3d2a-451c-9a1a-7e5d5b0c9c77">
      <UserInfo>
        <DisplayName>Stahl, Günter</DisplayName>
        <AccountId>1335</AccountId>
        <AccountType/>
      </UserInfo>
    </SharedWithUsers>
  </documentManagement>
</p:properties>
</file>

<file path=customXml/itemProps1.xml><?xml version="1.0" encoding="utf-8"?>
<ds:datastoreItem xmlns:ds="http://schemas.openxmlformats.org/officeDocument/2006/customXml" ds:itemID="{E89857B5-BC10-4782-8A0F-717F20E5E229}">
  <ds:schemaRefs>
    <ds:schemaRef ds:uri="http://schemas.microsoft.com/sharepoint/v3/contenttype/forms"/>
  </ds:schemaRefs>
</ds:datastoreItem>
</file>

<file path=customXml/itemProps2.xml><?xml version="1.0" encoding="utf-8"?>
<ds:datastoreItem xmlns:ds="http://schemas.openxmlformats.org/officeDocument/2006/customXml" ds:itemID="{42DCDB46-97FB-48E3-9F6B-DDBBA7BA9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929A89-D8E6-4794-A98F-6609FAAECB3B}">
  <ds:schemaRefs>
    <ds:schemaRef ds:uri="08b0a3ee-3d2a-451c-9a1a-7e5d5b0c9c77"/>
    <ds:schemaRef ds:uri="http://purl.org/dc/terms/"/>
    <ds:schemaRef ds:uri="1a8d9a65-8471-4209-a900-f8e11db75e0a"/>
    <ds:schemaRef ds:uri="http://schemas.microsoft.com/office/infopath/2007/PartnerControls"/>
    <ds:schemaRef ds:uri="http://purl.org/dc/elements/1.1/"/>
    <ds:schemaRef ds:uri="http://schemas.microsoft.com/office/2006/documentManagement/types"/>
    <ds:schemaRef ds:uri="http://purl.org/dc/dcmitype/"/>
    <ds:schemaRef ds:uri="dde413db-0745-4f3a-8dca-564dc7ff6f7d"/>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WU Sample Presentation 16x10</Template>
  <TotalTime>19203</TotalTime>
  <Words>2536</Words>
  <Application>Microsoft Office PowerPoint</Application>
  <PresentationFormat>On-screen Show (16:10)</PresentationFormat>
  <Paragraphs>355</Paragraphs>
  <Slides>20</Slides>
  <Notes>18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Consolas</vt:lpstr>
      <vt:lpstr>Georgia</vt:lpstr>
      <vt:lpstr>Verdana</vt:lpstr>
      <vt:lpstr>Wingdings</vt:lpstr>
      <vt:lpstr>WU 16:10</vt:lpstr>
      <vt:lpstr>Automatization of large-scale data extraction to estimate replicability: Application in management science</vt:lpstr>
      <vt:lpstr>Research should at least be replicable</vt:lpstr>
      <vt:lpstr>Replicability in other Disciplines</vt:lpstr>
      <vt:lpstr>Replicability in other Disciplines</vt:lpstr>
      <vt:lpstr>Replicability in Psychology</vt:lpstr>
      <vt:lpstr>Replicability in Psychology and Management Science</vt:lpstr>
      <vt:lpstr>Replicability in Management Science</vt:lpstr>
      <vt:lpstr>Z-Curve: Example</vt:lpstr>
      <vt:lpstr>Z-Curve: Example</vt:lpstr>
      <vt:lpstr>Workflow: Overview</vt:lpstr>
      <vt:lpstr>Workflow: Application</vt:lpstr>
      <vt:lpstr>Workflow: Summary</vt:lpstr>
      <vt:lpstr>Project Goals</vt:lpstr>
      <vt:lpstr>Augmented Workflow</vt:lpstr>
      <vt:lpstr>Future Outlook</vt:lpstr>
      <vt:lpstr>That’s all</vt:lpstr>
      <vt:lpstr>Details about Z-Curve</vt:lpstr>
      <vt:lpstr>Z-Curve vs. Replication Studies</vt:lpstr>
      <vt:lpstr>Project Goals</vt:lpstr>
      <vt:lpstr>Augmented Workflow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should care about metacognition</dc:title>
  <dc:creator>Julian</dc:creator>
  <cp:lastModifiedBy>Quandt, Julian</cp:lastModifiedBy>
  <cp:revision>58</cp:revision>
  <dcterms:created xsi:type="dcterms:W3CDTF">2024-04-11T14:31:35Z</dcterms:created>
  <dcterms:modified xsi:type="dcterms:W3CDTF">2024-10-31T09:14:20Z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